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3" r:id="rId3"/>
    <p:sldId id="258" r:id="rId4"/>
    <p:sldId id="279" r:id="rId5"/>
    <p:sldId id="284" r:id="rId6"/>
    <p:sldId id="262" r:id="rId7"/>
    <p:sldId id="270" r:id="rId8"/>
    <p:sldId id="278" r:id="rId9"/>
    <p:sldId id="259" r:id="rId10"/>
    <p:sldId id="282" r:id="rId11"/>
    <p:sldId id="281" r:id="rId12"/>
    <p:sldId id="285" r:id="rId13"/>
    <p:sldId id="263" r:id="rId14"/>
    <p:sldId id="280" r:id="rId15"/>
    <p:sldId id="272" r:id="rId16"/>
    <p:sldId id="271" r:id="rId17"/>
    <p:sldId id="273" r:id="rId18"/>
    <p:sldId id="274" r:id="rId19"/>
    <p:sldId id="275" r:id="rId20"/>
    <p:sldId id="269" r:id="rId21"/>
    <p:sldId id="266" r:id="rId22"/>
    <p:sldId id="276" r:id="rId23"/>
    <p:sldId id="277" r:id="rId24"/>
  </p:sldIdLst>
  <p:sldSz cx="9144000" cy="5143500" type="screen16x9"/>
  <p:notesSz cx="9928225" cy="6797675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B317E-8FBC-4D80-8EF4-05ED28637013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788DB-72EB-49EE-83ED-BC8EC4C76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940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88258-070D-4369-B58F-14B853686605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85AB9-0DAC-4862-92BE-1CC1BA3D2F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608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1913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85AB9-0DAC-4862-92BE-1CC1BA3D2F7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175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31416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контроля эффективности тотального хирургического удаления опухоли после операции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85AB9-0DAC-4862-92BE-1CC1BA3D2F7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466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19A1-DA8F-41A0-BEDB-E26517D68711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AF69B-EF75-40D6-96B5-57DCE347A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69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19A1-DA8F-41A0-BEDB-E26517D68711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AF69B-EF75-40D6-96B5-57DCE347A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300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19A1-DA8F-41A0-BEDB-E26517D68711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AF69B-EF75-40D6-96B5-57DCE347A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57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19A1-DA8F-41A0-BEDB-E26517D68711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AF69B-EF75-40D6-96B5-57DCE347A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808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19A1-DA8F-41A0-BEDB-E26517D68711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AF69B-EF75-40D6-96B5-57DCE347A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039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19A1-DA8F-41A0-BEDB-E26517D68711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AF69B-EF75-40D6-96B5-57DCE347A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56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19A1-DA8F-41A0-BEDB-E26517D68711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AF69B-EF75-40D6-96B5-57DCE347A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42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19A1-DA8F-41A0-BEDB-E26517D68711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AF69B-EF75-40D6-96B5-57DCE347A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27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19A1-DA8F-41A0-BEDB-E26517D68711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AF69B-EF75-40D6-96B5-57DCE347A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57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19A1-DA8F-41A0-BEDB-E26517D68711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AF69B-EF75-40D6-96B5-57DCE347A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924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19A1-DA8F-41A0-BEDB-E26517D68711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AF69B-EF75-40D6-96B5-57DCE347A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98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B19A1-DA8F-41A0-BEDB-E26517D68711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AF69B-EF75-40D6-96B5-57DCE347A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421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7144" y="837387"/>
            <a:ext cx="8823403" cy="2128487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ФГБОУ ВО СГМУ (Архангельск) МЗ РФ</a:t>
            </a:r>
            <a:r>
              <a:rPr lang="ru-RU" sz="3000" b="1" dirty="0"/>
              <a:t/>
            </a:r>
            <a:br>
              <a:rPr lang="ru-RU" sz="3000" b="1" dirty="0"/>
            </a:br>
            <a:r>
              <a:rPr lang="ru-RU" sz="3000" b="1" dirty="0"/>
              <a:t>Центральная научно-исследовательская лаборатория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b="1" dirty="0" smtClean="0"/>
              <a:t>Лабораторный комплекс ЦНИЛ</a:t>
            </a:r>
            <a:endParaRPr lang="ru-RU" sz="27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24680" y="3364589"/>
            <a:ext cx="3624146" cy="815433"/>
          </a:xfrm>
        </p:spPr>
        <p:txBody>
          <a:bodyPr>
            <a:no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28109" y="4681220"/>
            <a:ext cx="2888672" cy="4078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200" dirty="0" smtClean="0"/>
              <a:t>Архангельск, 2026 </a:t>
            </a:r>
            <a:endParaRPr lang="ru-RU" sz="2200" dirty="0"/>
          </a:p>
        </p:txBody>
      </p:sp>
      <p:pic>
        <p:nvPicPr>
          <p:cNvPr id="1026" name="Picture 2" descr="ФГБОУ ВО &quot;Северный государственный университет&quot; г.Архангельск ::. Альбом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40" y="1072086"/>
            <a:ext cx="1435587" cy="143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ГМУ\Downloads\eebb4c86fdd0623c4ac884d05feec17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8" y="3116691"/>
            <a:ext cx="1768431" cy="176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23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7" y="1491631"/>
            <a:ext cx="257616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240" y="2149914"/>
            <a:ext cx="2160240" cy="26523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8854" y="2105378"/>
            <a:ext cx="1998222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396" y="2085696"/>
            <a:ext cx="2106234" cy="26316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8" name="Заголовок 1"/>
          <p:cNvSpPr>
            <a:spLocks noGrp="1"/>
          </p:cNvSpPr>
          <p:nvPr>
            <p:ph type="title"/>
          </p:nvPr>
        </p:nvSpPr>
        <p:spPr>
          <a:xfrm>
            <a:off x="256440" y="211515"/>
            <a:ext cx="8229600" cy="378619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Цитологические исследования </a:t>
            </a:r>
            <a:endParaRPr lang="ru-RU" alt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9" name="Содержимое 4"/>
          <p:cNvSpPr>
            <a:spLocks noGrp="1"/>
          </p:cNvSpPr>
          <p:nvPr>
            <p:ph idx="1"/>
          </p:nvPr>
        </p:nvSpPr>
        <p:spPr>
          <a:xfrm>
            <a:off x="251222" y="887016"/>
            <a:ext cx="8667750" cy="1047750"/>
          </a:xfrm>
        </p:spPr>
        <p:txBody>
          <a:bodyPr/>
          <a:lstStyle/>
          <a:p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соскобы с шейки матки и цервикального канала (классификация по системе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Bethesda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None/>
            </a:pPr>
            <a:endParaRPr lang="ru-RU" altLang="ru-RU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3962" y="70339"/>
            <a:ext cx="862229" cy="86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3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251222" y="195263"/>
            <a:ext cx="8667750" cy="506016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мазков на флору </a:t>
            </a:r>
            <a:r>
              <a:rPr lang="ru-RU" alt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– микроскопия окрашенных мазков</a:t>
            </a:r>
            <a:endParaRPr lang="ru-RU" alt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9742" y="1785870"/>
            <a:ext cx="2484276" cy="3011245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277541" y="956072"/>
            <a:ext cx="2483222" cy="591374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100" dirty="0">
                <a:latin typeface="Arial" pitchFamily="34" charset="0"/>
                <a:cs typeface="Arial" pitchFamily="34" charset="0"/>
              </a:rPr>
              <a:t>По Романовскому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36394" y="951310"/>
            <a:ext cx="2376488" cy="485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100" dirty="0">
                <a:latin typeface="Arial" pitchFamily="34" charset="0"/>
                <a:cs typeface="Arial" pitchFamily="34" charset="0"/>
              </a:rPr>
              <a:t>По </a:t>
            </a:r>
            <a:r>
              <a:rPr lang="ru-RU" sz="2100" dirty="0" err="1">
                <a:latin typeface="Arial" pitchFamily="34" charset="0"/>
                <a:cs typeface="Arial" pitchFamily="34" charset="0"/>
              </a:rPr>
              <a:t>Граму</a:t>
            </a:r>
            <a:endParaRPr lang="ru-RU" sz="2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222" y="1653778"/>
            <a:ext cx="3126020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500" dirty="0">
                <a:latin typeface="Arial" charset="0"/>
              </a:rPr>
              <a:t> </a:t>
            </a:r>
            <a:r>
              <a:rPr lang="ru-RU" sz="1500" dirty="0">
                <a:solidFill>
                  <a:srgbClr val="002060"/>
                </a:solidFill>
                <a:latin typeface="Arial" charset="0"/>
              </a:rPr>
              <a:t>кокковая флора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rgbClr val="002060"/>
                </a:solidFill>
                <a:latin typeface="Arial" charset="0"/>
              </a:rPr>
              <a:t> бациллярная флора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rgbClr val="002060"/>
                </a:solidFill>
                <a:latin typeface="Arial" charset="0"/>
              </a:rPr>
              <a:t> простейшие (</a:t>
            </a:r>
            <a:r>
              <a:rPr lang="en-US" sz="1500" dirty="0">
                <a:solidFill>
                  <a:srgbClr val="002060"/>
                </a:solidFill>
                <a:latin typeface="Arial" charset="0"/>
              </a:rPr>
              <a:t>Trichomonas </a:t>
            </a:r>
            <a:r>
              <a:rPr lang="en-US" sz="1500" dirty="0" err="1">
                <a:solidFill>
                  <a:srgbClr val="002060"/>
                </a:solidFill>
                <a:latin typeface="Arial" charset="0"/>
              </a:rPr>
              <a:t>vaginalis</a:t>
            </a:r>
            <a:r>
              <a:rPr lang="ru-RU" sz="15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1500" dirty="0" err="1">
                <a:solidFill>
                  <a:srgbClr val="002060"/>
                </a:solidFill>
                <a:latin typeface="Arial" charset="0"/>
              </a:rPr>
              <a:t>Entamoeba</a:t>
            </a:r>
            <a:r>
              <a:rPr lang="en-US" sz="15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charset="0"/>
              </a:rPr>
              <a:t>histolytica</a:t>
            </a:r>
            <a:r>
              <a:rPr lang="en-US" sz="15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1500" dirty="0" err="1">
                <a:solidFill>
                  <a:srgbClr val="002060"/>
                </a:solidFill>
                <a:latin typeface="Arial" charset="0"/>
              </a:rPr>
              <a:t>Entamoeba</a:t>
            </a:r>
            <a:r>
              <a:rPr lang="en-US" sz="15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Arial" charset="0"/>
              </a:rPr>
              <a:t>gingivalis</a:t>
            </a:r>
            <a:r>
              <a:rPr lang="ru-RU" sz="1500" dirty="0">
                <a:solidFill>
                  <a:srgbClr val="002060"/>
                </a:solidFill>
                <a:latin typeface="Arial" charset="0"/>
              </a:rPr>
              <a:t>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rgbClr val="002060"/>
                </a:solidFill>
                <a:latin typeface="Arial" charset="0"/>
              </a:rPr>
              <a:t> вирусные инфекции (</a:t>
            </a:r>
            <a:r>
              <a:rPr lang="en-US" sz="1500" dirty="0">
                <a:solidFill>
                  <a:srgbClr val="002060"/>
                </a:solidFill>
                <a:latin typeface="Arial" charset="0"/>
              </a:rPr>
              <a:t>HSV</a:t>
            </a:r>
            <a:r>
              <a:rPr lang="ru-RU" sz="15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1500" dirty="0">
                <a:solidFill>
                  <a:srgbClr val="002060"/>
                </a:solidFill>
                <a:latin typeface="Arial" charset="0"/>
              </a:rPr>
              <a:t>HPV</a:t>
            </a:r>
            <a:r>
              <a:rPr lang="ru-RU" sz="1500" dirty="0">
                <a:solidFill>
                  <a:srgbClr val="002060"/>
                </a:solidFill>
                <a:latin typeface="Arial" charset="0"/>
              </a:rPr>
              <a:t>)</a:t>
            </a:r>
          </a:p>
          <a:p>
            <a:pPr marL="257175" indent="-257175">
              <a:defRPr/>
            </a:pPr>
            <a:r>
              <a:rPr lang="ru-RU" sz="1800" dirty="0">
                <a:solidFill>
                  <a:srgbClr val="002060"/>
                </a:solidFill>
                <a:latin typeface="Arial" charset="0"/>
              </a:rPr>
              <a:t>  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5328048" y="1653779"/>
            <a:ext cx="324088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500" dirty="0">
                <a:latin typeface="Arial" panose="020B0604020202020204" pitchFamily="34" charset="0"/>
              </a:rPr>
              <a:t> </a:t>
            </a:r>
            <a:r>
              <a:rPr lang="en-US" altLang="ru-RU" sz="1500" i="1" dirty="0">
                <a:solidFill>
                  <a:srgbClr val="002060"/>
                </a:solidFill>
                <a:latin typeface="Arial" panose="020B0604020202020204" pitchFamily="34" charset="0"/>
              </a:rPr>
              <a:t>Neisseria </a:t>
            </a:r>
            <a:r>
              <a:rPr lang="en-US" altLang="ru-RU" sz="1500" i="1" dirty="0" err="1">
                <a:solidFill>
                  <a:srgbClr val="002060"/>
                </a:solidFill>
                <a:latin typeface="Arial" panose="020B0604020202020204" pitchFamily="34" charset="0"/>
              </a:rPr>
              <a:t>gonorrhoeae</a:t>
            </a:r>
            <a:endParaRPr lang="ru-RU" altLang="ru-RU" sz="1500" i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7176" name="Picture 10" descr="https://avatars.mds.yandex.net/i?id=4497188fb9de7daeebfeae6fa7d21a46a70f967d-16482146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929" y="2193131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95" y="152508"/>
            <a:ext cx="808214" cy="81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9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77380" y="3381270"/>
            <a:ext cx="8477336" cy="110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700" b="1" dirty="0">
                <a:solidFill>
                  <a:srgbClr val="1F497D"/>
                </a:solidFill>
                <a:cs typeface="Arial" panose="020B0604020202020204" pitchFamily="34" charset="0"/>
              </a:rPr>
              <a:t>ДИАГНОСТИЧЕСКИЕ ВОЗМОЖНОСТИ </a:t>
            </a:r>
            <a:br>
              <a:rPr lang="ru-RU" altLang="ru-RU" sz="2700" b="1" dirty="0">
                <a:solidFill>
                  <a:srgbClr val="1F497D"/>
                </a:solidFill>
                <a:cs typeface="Arial" panose="020B0604020202020204" pitchFamily="34" charset="0"/>
              </a:rPr>
            </a:br>
            <a:r>
              <a:rPr lang="ru-RU" altLang="ru-RU" sz="2700" b="1" dirty="0">
                <a:solidFill>
                  <a:srgbClr val="1F497D"/>
                </a:solidFill>
                <a:cs typeface="Arial" panose="020B0604020202020204" pitchFamily="34" charset="0"/>
              </a:rPr>
              <a:t>ИММУНОФЕРМЕНТНОГО АНАЛИЗА</a:t>
            </a:r>
            <a:br>
              <a:rPr lang="ru-RU" altLang="ru-RU" sz="2700" b="1" dirty="0">
                <a:solidFill>
                  <a:srgbClr val="1F497D"/>
                </a:solidFill>
                <a:cs typeface="Arial" panose="020B0604020202020204" pitchFamily="34" charset="0"/>
              </a:rPr>
            </a:br>
            <a:r>
              <a:rPr lang="ru-RU" altLang="ru-RU" sz="1800" b="1" dirty="0">
                <a:solidFill>
                  <a:srgbClr val="1F497D"/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359522" y="336"/>
            <a:ext cx="8477337" cy="3273793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05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37" y="3803282"/>
            <a:ext cx="983451" cy="9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9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3541568" cy="940910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/>
              <a:t/>
            </a:r>
            <a:br>
              <a:rPr lang="ru-RU" sz="2700" b="1" dirty="0"/>
            </a:br>
            <a:endParaRPr lang="ru-RU" sz="27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59238" y="3965865"/>
            <a:ext cx="3856112" cy="1177635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>
              <a:spcBef>
                <a:spcPts val="0"/>
              </a:spcBef>
            </a:pPr>
            <a:endParaRPr lang="ru-RU" dirty="0"/>
          </a:p>
          <a:p>
            <a:pPr marL="0" indent="0" algn="ctr">
              <a:buNone/>
            </a:pPr>
            <a:r>
              <a:rPr lang="ru-RU" sz="8000" dirty="0"/>
              <a:t>+ полностью автоматизированная </a:t>
            </a:r>
            <a:r>
              <a:rPr lang="ru-RU" sz="8000" dirty="0" smtClean="0"/>
              <a:t>система</a:t>
            </a:r>
          </a:p>
          <a:p>
            <a:pPr marL="0" indent="0">
              <a:buNone/>
            </a:pPr>
            <a:r>
              <a:rPr lang="ru-RU" sz="8000" dirty="0"/>
              <a:t> </a:t>
            </a:r>
            <a:r>
              <a:rPr lang="ru-RU" sz="8000" dirty="0" smtClean="0"/>
              <a:t>+  </a:t>
            </a:r>
            <a:r>
              <a:rPr lang="ru-RU" sz="8000" dirty="0"/>
              <a:t>открытая система </a:t>
            </a:r>
            <a:endParaRPr lang="ru-RU" sz="8000" dirty="0" smtClean="0"/>
          </a:p>
          <a:p>
            <a:pPr marL="0" indent="0">
              <a:buNone/>
            </a:pPr>
            <a:endParaRPr lang="ru-RU" sz="3400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783" y="940911"/>
            <a:ext cx="3657600" cy="2403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90" y="923831"/>
            <a:ext cx="3539836" cy="2403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1" y="3344378"/>
            <a:ext cx="41702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>
                <a:solidFill>
                  <a:srgbClr val="4472C4"/>
                </a:solidFill>
              </a:rPr>
              <a:t>ИФА анализатор </a:t>
            </a:r>
            <a:r>
              <a:rPr lang="ru-RU" sz="2200" b="1" dirty="0" err="1">
                <a:solidFill>
                  <a:srgbClr val="4472C4"/>
                </a:solidFill>
              </a:rPr>
              <a:t>Multiskan</a:t>
            </a:r>
            <a:r>
              <a:rPr lang="ru-RU" sz="2200" b="1" dirty="0">
                <a:solidFill>
                  <a:srgbClr val="4472C4"/>
                </a:solidFill>
              </a:rPr>
              <a:t> FC </a:t>
            </a:r>
            <a:r>
              <a:rPr lang="ru-RU" sz="1800" b="1" dirty="0">
                <a:solidFill>
                  <a:srgbClr val="4472C4"/>
                </a:solidFill>
              </a:rPr>
              <a:t>(</a:t>
            </a:r>
            <a:r>
              <a:rPr lang="ru-RU" sz="1600" b="1" dirty="0" err="1">
                <a:solidFill>
                  <a:srgbClr val="4472C4"/>
                </a:solidFill>
              </a:rPr>
              <a:t>Thermo</a:t>
            </a:r>
            <a:r>
              <a:rPr lang="ru-RU" sz="1600" b="1" dirty="0">
                <a:solidFill>
                  <a:srgbClr val="4472C4"/>
                </a:solidFill>
              </a:rPr>
              <a:t> </a:t>
            </a:r>
            <a:r>
              <a:rPr lang="ru-RU" sz="1600" b="1" dirty="0" err="1">
                <a:solidFill>
                  <a:srgbClr val="4472C4"/>
                </a:solidFill>
              </a:rPr>
              <a:t>Scientific</a:t>
            </a:r>
            <a:r>
              <a:rPr lang="ru-RU" sz="1600" b="1" dirty="0">
                <a:solidFill>
                  <a:srgbClr val="4472C4"/>
                </a:solidFill>
              </a:rPr>
              <a:t>, Великобритания, 2020 г. </a:t>
            </a:r>
            <a:r>
              <a:rPr lang="ru-RU" sz="1800" b="1" dirty="0">
                <a:solidFill>
                  <a:srgbClr val="4472C4"/>
                </a:solidFill>
              </a:rPr>
              <a:t>)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200" dirty="0">
                <a:solidFill>
                  <a:prstClr val="black"/>
                </a:solidFill>
              </a:rPr>
              <a:t>– </a:t>
            </a:r>
            <a:r>
              <a:rPr lang="ru-RU" sz="2000" dirty="0">
                <a:solidFill>
                  <a:prstClr val="black"/>
                </a:solidFill>
              </a:rPr>
              <a:t>полуавтоматический 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планшетный </a:t>
            </a:r>
            <a:r>
              <a:rPr lang="ru-RU" sz="2000" dirty="0">
                <a:solidFill>
                  <a:prstClr val="black"/>
                </a:solidFill>
              </a:rPr>
              <a:t>фотометр со встроенным шейкером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13564" y="3327300"/>
            <a:ext cx="453043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750"/>
              </a:spcBef>
            </a:pPr>
            <a:r>
              <a:rPr lang="ru-RU" sz="2400" b="1" dirty="0">
                <a:solidFill>
                  <a:srgbClr val="4472C4"/>
                </a:solidFill>
              </a:rPr>
              <a:t>Иммунохимический анализатор </a:t>
            </a:r>
            <a:r>
              <a:rPr lang="en-US" sz="2400" b="1" dirty="0">
                <a:solidFill>
                  <a:srgbClr val="4472C4"/>
                </a:solidFill>
              </a:rPr>
              <a:t>Gemini</a:t>
            </a:r>
            <a:r>
              <a:rPr lang="ru-RU" sz="2800" b="1" dirty="0">
                <a:solidFill>
                  <a:srgbClr val="4472C4"/>
                </a:solidFill>
              </a:rPr>
              <a:t> </a:t>
            </a:r>
            <a:r>
              <a:rPr lang="ru-RU" sz="1600" b="1" dirty="0">
                <a:solidFill>
                  <a:srgbClr val="4472C4"/>
                </a:solidFill>
              </a:rPr>
              <a:t>(</a:t>
            </a:r>
            <a:r>
              <a:rPr lang="en-US" sz="1600" b="1" dirty="0" err="1">
                <a:solidFill>
                  <a:srgbClr val="4472C4"/>
                </a:solidFill>
              </a:rPr>
              <a:t>Stratec</a:t>
            </a:r>
            <a:r>
              <a:rPr lang="en-US" sz="1600" b="1" dirty="0">
                <a:solidFill>
                  <a:srgbClr val="4472C4"/>
                </a:solidFill>
              </a:rPr>
              <a:t> Biomedical</a:t>
            </a:r>
            <a:r>
              <a:rPr lang="ru-RU" sz="1600" b="1" dirty="0">
                <a:solidFill>
                  <a:srgbClr val="4472C4"/>
                </a:solidFill>
              </a:rPr>
              <a:t>, Германия, 2023 г.)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086" y="70655"/>
            <a:ext cx="873006" cy="87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6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359523" y="250334"/>
            <a:ext cx="8228528" cy="43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6" rIns="67491" bIns="35096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1F497D"/>
                </a:solidFill>
                <a:cs typeface="Arial" panose="020B0604020202020204" pitchFamily="34" charset="0"/>
              </a:rPr>
              <a:t>ПРИМЕНЕНИЕ В МЕДИЦИНЕ И </a:t>
            </a:r>
            <a:r>
              <a:rPr lang="ru-RU" altLang="ru-RU" sz="2400" b="1" dirty="0" smtClean="0">
                <a:solidFill>
                  <a:srgbClr val="1F497D"/>
                </a:solidFill>
                <a:cs typeface="Arial" panose="020B0604020202020204" pitchFamily="34" charset="0"/>
              </a:rPr>
              <a:t>НАУКЕ</a:t>
            </a:r>
            <a:endParaRPr lang="ru-RU" altLang="ru-RU" sz="2400" b="1" dirty="0">
              <a:solidFill>
                <a:srgbClr val="1F497D"/>
              </a:solidFill>
              <a:cs typeface="Arial" panose="020B0604020202020204" pitchFamily="34" charset="0"/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57141" y="1200328"/>
            <a:ext cx="8228528" cy="339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050"/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359522" y="844379"/>
            <a:ext cx="8532099" cy="367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1130300" algn="l"/>
                <a:tab pos="2044700" algn="l"/>
                <a:tab pos="2959100" algn="l"/>
                <a:tab pos="3873500" algn="l"/>
                <a:tab pos="4787900" algn="l"/>
                <a:tab pos="5702300" algn="l"/>
                <a:tab pos="6616700" algn="l"/>
                <a:tab pos="7531100" algn="l"/>
                <a:tab pos="8445500" algn="l"/>
                <a:tab pos="9359900" algn="l"/>
                <a:tab pos="10274300" algn="l"/>
                <a:tab pos="10858500" algn="l"/>
                <a:tab pos="11582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1130300" algn="l"/>
                <a:tab pos="2044700" algn="l"/>
                <a:tab pos="2959100" algn="l"/>
                <a:tab pos="3873500" algn="l"/>
                <a:tab pos="4787900" algn="l"/>
                <a:tab pos="5702300" algn="l"/>
                <a:tab pos="6616700" algn="l"/>
                <a:tab pos="7531100" algn="l"/>
                <a:tab pos="8445500" algn="l"/>
                <a:tab pos="9359900" algn="l"/>
                <a:tab pos="10274300" algn="l"/>
                <a:tab pos="10858500" algn="l"/>
                <a:tab pos="11582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1130300" algn="l"/>
                <a:tab pos="2044700" algn="l"/>
                <a:tab pos="2959100" algn="l"/>
                <a:tab pos="3873500" algn="l"/>
                <a:tab pos="4787900" algn="l"/>
                <a:tab pos="5702300" algn="l"/>
                <a:tab pos="6616700" algn="l"/>
                <a:tab pos="7531100" algn="l"/>
                <a:tab pos="8445500" algn="l"/>
                <a:tab pos="9359900" algn="l"/>
                <a:tab pos="10274300" algn="l"/>
                <a:tab pos="10858500" algn="l"/>
                <a:tab pos="11582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1130300" algn="l"/>
                <a:tab pos="2044700" algn="l"/>
                <a:tab pos="2959100" algn="l"/>
                <a:tab pos="3873500" algn="l"/>
                <a:tab pos="4787900" algn="l"/>
                <a:tab pos="5702300" algn="l"/>
                <a:tab pos="6616700" algn="l"/>
                <a:tab pos="7531100" algn="l"/>
                <a:tab pos="8445500" algn="l"/>
                <a:tab pos="9359900" algn="l"/>
                <a:tab pos="10274300" algn="l"/>
                <a:tab pos="10858500" algn="l"/>
                <a:tab pos="11582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1130300" algn="l"/>
                <a:tab pos="2044700" algn="l"/>
                <a:tab pos="2959100" algn="l"/>
                <a:tab pos="3873500" algn="l"/>
                <a:tab pos="4787900" algn="l"/>
                <a:tab pos="5702300" algn="l"/>
                <a:tab pos="6616700" algn="l"/>
                <a:tab pos="7531100" algn="l"/>
                <a:tab pos="8445500" algn="l"/>
                <a:tab pos="9359900" algn="l"/>
                <a:tab pos="10274300" algn="l"/>
                <a:tab pos="10858500" algn="l"/>
                <a:tab pos="11582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1130300" algn="l"/>
                <a:tab pos="2044700" algn="l"/>
                <a:tab pos="2959100" algn="l"/>
                <a:tab pos="3873500" algn="l"/>
                <a:tab pos="4787900" algn="l"/>
                <a:tab pos="5702300" algn="l"/>
                <a:tab pos="6616700" algn="l"/>
                <a:tab pos="7531100" algn="l"/>
                <a:tab pos="8445500" algn="l"/>
                <a:tab pos="9359900" algn="l"/>
                <a:tab pos="10274300" algn="l"/>
                <a:tab pos="10858500" algn="l"/>
                <a:tab pos="11582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1130300" algn="l"/>
                <a:tab pos="2044700" algn="l"/>
                <a:tab pos="2959100" algn="l"/>
                <a:tab pos="3873500" algn="l"/>
                <a:tab pos="4787900" algn="l"/>
                <a:tab pos="5702300" algn="l"/>
                <a:tab pos="6616700" algn="l"/>
                <a:tab pos="7531100" algn="l"/>
                <a:tab pos="8445500" algn="l"/>
                <a:tab pos="9359900" algn="l"/>
                <a:tab pos="10274300" algn="l"/>
                <a:tab pos="10858500" algn="l"/>
                <a:tab pos="11582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1130300" algn="l"/>
                <a:tab pos="2044700" algn="l"/>
                <a:tab pos="2959100" algn="l"/>
                <a:tab pos="3873500" algn="l"/>
                <a:tab pos="4787900" algn="l"/>
                <a:tab pos="5702300" algn="l"/>
                <a:tab pos="6616700" algn="l"/>
                <a:tab pos="7531100" algn="l"/>
                <a:tab pos="8445500" algn="l"/>
                <a:tab pos="9359900" algn="l"/>
                <a:tab pos="10274300" algn="l"/>
                <a:tab pos="10858500" algn="l"/>
                <a:tab pos="11582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1130300" algn="l"/>
                <a:tab pos="2044700" algn="l"/>
                <a:tab pos="2959100" algn="l"/>
                <a:tab pos="3873500" algn="l"/>
                <a:tab pos="4787900" algn="l"/>
                <a:tab pos="5702300" algn="l"/>
                <a:tab pos="6616700" algn="l"/>
                <a:tab pos="7531100" algn="l"/>
                <a:tab pos="8445500" algn="l"/>
                <a:tab pos="9359900" algn="l"/>
                <a:tab pos="10274300" algn="l"/>
                <a:tab pos="10858500" algn="l"/>
                <a:tab pos="11582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600"/>
              </a:spcBef>
              <a:buSzPct val="45000"/>
              <a:buFont typeface="Wingdings" panose="05000000000000000000" pitchFamily="2" charset="2"/>
              <a:buChar char=""/>
            </a:pPr>
            <a:r>
              <a:rPr lang="ru-RU" altLang="ru-RU" sz="2100" dirty="0">
                <a:solidFill>
                  <a:srgbClr val="000000"/>
                </a:solidFill>
                <a:cs typeface="Arial" panose="020B0604020202020204" pitchFamily="34" charset="0"/>
              </a:rPr>
              <a:t>Вирусные заболевания и бактериальные инфекции</a:t>
            </a:r>
          </a:p>
          <a:p>
            <a:pPr algn="just">
              <a:spcBef>
                <a:spcPts val="600"/>
              </a:spcBef>
              <a:buSzPct val="45000"/>
              <a:buFont typeface="Wingdings" panose="05000000000000000000" pitchFamily="2" charset="2"/>
              <a:buChar char=""/>
            </a:pPr>
            <a:r>
              <a:rPr lang="ru-RU" altLang="ru-RU" sz="2100" dirty="0">
                <a:solidFill>
                  <a:srgbClr val="000000"/>
                </a:solidFill>
                <a:cs typeface="Arial" panose="020B0604020202020204" pitchFamily="34" charset="0"/>
              </a:rPr>
              <a:t>Уровень гормонов</a:t>
            </a:r>
          </a:p>
          <a:p>
            <a:pPr algn="just">
              <a:spcBef>
                <a:spcPts val="600"/>
              </a:spcBef>
              <a:buSzPct val="45000"/>
              <a:buFont typeface="Wingdings" panose="05000000000000000000" pitchFamily="2" charset="2"/>
              <a:buChar char=""/>
            </a:pPr>
            <a:r>
              <a:rPr lang="ru-RU" altLang="ru-RU" sz="2100" dirty="0" err="1">
                <a:solidFill>
                  <a:srgbClr val="000000"/>
                </a:solidFill>
                <a:cs typeface="Arial" panose="020B0604020202020204" pitchFamily="34" charset="0"/>
              </a:rPr>
              <a:t>Аутоантитела</a:t>
            </a:r>
            <a:r>
              <a:rPr lang="ru-RU" altLang="ru-RU" sz="2100" dirty="0">
                <a:solidFill>
                  <a:srgbClr val="000000"/>
                </a:solidFill>
                <a:cs typeface="Arial" panose="020B0604020202020204" pitchFamily="34" charset="0"/>
              </a:rPr>
              <a:t> и маркеры онкологических заболеваний</a:t>
            </a:r>
          </a:p>
          <a:p>
            <a:pPr algn="just">
              <a:spcBef>
                <a:spcPts val="600"/>
              </a:spcBef>
              <a:buSzPct val="45000"/>
              <a:buFont typeface="Wingdings" panose="05000000000000000000" pitchFamily="2" charset="2"/>
              <a:buChar char=""/>
            </a:pPr>
            <a:r>
              <a:rPr lang="ru-RU" altLang="ru-RU" sz="2100" dirty="0">
                <a:solidFill>
                  <a:srgbClr val="000000"/>
                </a:solidFill>
                <a:cs typeface="Arial" panose="020B0604020202020204" pitchFamily="34" charset="0"/>
              </a:rPr>
              <a:t>Общий </a:t>
            </a:r>
            <a:r>
              <a:rPr lang="ru-RU" altLang="ru-RU" sz="2100" dirty="0" err="1">
                <a:solidFill>
                  <a:srgbClr val="000000"/>
                </a:solidFill>
                <a:cs typeface="Arial" panose="020B0604020202020204" pitchFamily="34" charset="0"/>
              </a:rPr>
              <a:t>IgE</a:t>
            </a:r>
            <a:r>
              <a:rPr lang="ru-RU" altLang="ru-RU" sz="2100" dirty="0">
                <a:solidFill>
                  <a:srgbClr val="000000"/>
                </a:solidFill>
                <a:cs typeface="Arial" panose="020B0604020202020204" pitchFamily="34" charset="0"/>
              </a:rPr>
              <a:t> и специфические </a:t>
            </a:r>
            <a:r>
              <a:rPr lang="ru-RU" altLang="ru-RU" sz="2100" dirty="0" err="1">
                <a:solidFill>
                  <a:srgbClr val="000000"/>
                </a:solidFill>
                <a:cs typeface="Arial" panose="020B0604020202020204" pitchFamily="34" charset="0"/>
              </a:rPr>
              <a:t>IgE</a:t>
            </a:r>
            <a:r>
              <a:rPr lang="ru-RU" altLang="ru-RU" sz="21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algn="just">
              <a:spcBef>
                <a:spcPts val="600"/>
              </a:spcBef>
              <a:buSzPct val="45000"/>
              <a:buFont typeface="Wingdings" panose="05000000000000000000" pitchFamily="2" charset="2"/>
              <a:buChar char=""/>
            </a:pPr>
            <a:r>
              <a:rPr lang="ru-RU" altLang="ru-RU" sz="2100" dirty="0">
                <a:solidFill>
                  <a:srgbClr val="000000"/>
                </a:solidFill>
                <a:cs typeface="Arial" panose="020B0604020202020204" pitchFamily="34" charset="0"/>
              </a:rPr>
              <a:t>Лекарственные препараты, наркотики в биологических образцах</a:t>
            </a:r>
          </a:p>
          <a:p>
            <a:pPr algn="just">
              <a:spcBef>
                <a:spcPts val="600"/>
              </a:spcBef>
              <a:buSzPct val="45000"/>
              <a:buFont typeface="Wingdings" panose="05000000000000000000" pitchFamily="2" charset="2"/>
              <a:buChar char=""/>
            </a:pPr>
            <a:r>
              <a:rPr lang="ru-RU" altLang="ru-RU" sz="2100" dirty="0">
                <a:solidFill>
                  <a:srgbClr val="000000"/>
                </a:solidFill>
                <a:cs typeface="Arial" panose="020B0604020202020204" pitchFamily="34" charset="0"/>
              </a:rPr>
              <a:t>Белки крови (</a:t>
            </a:r>
            <a:r>
              <a:rPr lang="ru-RU" altLang="ru-RU" sz="2100" dirty="0" err="1">
                <a:solidFill>
                  <a:srgbClr val="000000"/>
                </a:solidFill>
                <a:cs typeface="Arial" panose="020B0604020202020204" pitchFamily="34" charset="0"/>
              </a:rPr>
              <a:t>ферритин</a:t>
            </a:r>
            <a:r>
              <a:rPr lang="ru-RU" altLang="ru-RU" sz="21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ru-RU" sz="2100" dirty="0" err="1">
                <a:solidFill>
                  <a:srgbClr val="000000"/>
                </a:solidFill>
                <a:cs typeface="Arial" panose="020B0604020202020204" pitchFamily="34" charset="0"/>
              </a:rPr>
              <a:t>фибронектин</a:t>
            </a:r>
            <a:r>
              <a:rPr lang="ru-RU" altLang="ru-RU" sz="2100" dirty="0">
                <a:solidFill>
                  <a:srgbClr val="000000"/>
                </a:solidFill>
                <a:cs typeface="Arial" panose="020B0604020202020204" pitchFamily="34" charset="0"/>
              </a:rPr>
              <a:t> и др.)</a:t>
            </a:r>
          </a:p>
          <a:p>
            <a:pPr algn="just">
              <a:spcBef>
                <a:spcPts val="600"/>
              </a:spcBef>
              <a:buSzPct val="45000"/>
              <a:buFont typeface="Wingdings" panose="05000000000000000000" pitchFamily="2" charset="2"/>
              <a:buChar char=""/>
            </a:pPr>
            <a:r>
              <a:rPr lang="ru-RU" altLang="ru-RU" sz="2100" dirty="0">
                <a:solidFill>
                  <a:srgbClr val="000000"/>
                </a:solidFill>
                <a:cs typeface="Arial" panose="020B0604020202020204" pitchFamily="34" charset="0"/>
              </a:rPr>
              <a:t>Другие вещества в биологических жидкостях и тканях (витамины, </a:t>
            </a:r>
            <a:r>
              <a:rPr lang="ru-RU" altLang="ru-RU" sz="2100" dirty="0" err="1">
                <a:solidFill>
                  <a:srgbClr val="000000"/>
                </a:solidFill>
                <a:cs typeface="Arial" panose="020B0604020202020204" pitchFamily="34" charset="0"/>
              </a:rPr>
              <a:t>нейромедиаторы</a:t>
            </a:r>
            <a:r>
              <a:rPr lang="ru-RU" altLang="ru-RU" sz="2100" dirty="0">
                <a:solidFill>
                  <a:srgbClr val="000000"/>
                </a:solidFill>
                <a:cs typeface="Arial" panose="020B0604020202020204" pitchFamily="34" charset="0"/>
              </a:rPr>
              <a:t> и факторы роста и пр.)</a:t>
            </a:r>
          </a:p>
          <a:p>
            <a:pPr algn="ctr">
              <a:spcBef>
                <a:spcPts val="600"/>
              </a:spcBef>
              <a:buSzPct val="45000"/>
            </a:pPr>
            <a:endParaRPr lang="ru-RU" altLang="ru-RU" sz="2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SzPct val="45000"/>
            </a:pPr>
            <a:r>
              <a:rPr lang="ru-RU" altLang="ru-RU" sz="2100" dirty="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</a:p>
          <a:p>
            <a:pPr algn="just">
              <a:spcBef>
                <a:spcPts val="600"/>
              </a:spcBef>
              <a:buClrTx/>
              <a:buSzTx/>
            </a:pPr>
            <a:endParaRPr lang="ru-RU" altLang="ru-RU" sz="2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Tx/>
              <a:buSzTx/>
            </a:pPr>
            <a:endParaRPr lang="ru-RU" altLang="ru-RU" sz="2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Tx/>
              <a:buSzTx/>
            </a:pPr>
            <a:endParaRPr lang="ru-RU" altLang="ru-RU" sz="2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Tx/>
              <a:buSzTx/>
            </a:pPr>
            <a:endParaRPr lang="ru-RU" altLang="ru-RU" sz="2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889" y="75344"/>
            <a:ext cx="983451" cy="9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32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84938"/>
            <a:ext cx="5843217" cy="883544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+mn-lt"/>
              </a:rPr>
              <a:t>Молекулярно-генетические исследования</a:t>
            </a: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90" y="2964015"/>
            <a:ext cx="1924845" cy="192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655" y="2969819"/>
            <a:ext cx="1935956" cy="1935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68" y="2964015"/>
            <a:ext cx="1941760" cy="1941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10206" y="1450879"/>
            <a:ext cx="3006605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kern="0" dirty="0">
                <a:solidFill>
                  <a:srgbClr val="263857"/>
                </a:solidFill>
                <a:latin typeface="Arial"/>
                <a:cs typeface="Arial"/>
              </a:rPr>
              <a:t>Система для автоматического выделения и очистки нуклеиновых кислот из биологического материала </a:t>
            </a:r>
            <a:r>
              <a:rPr lang="ru-RU" b="1" kern="0" dirty="0" err="1">
                <a:solidFill>
                  <a:srgbClr val="263857"/>
                </a:solidFill>
                <a:latin typeface="Arial"/>
                <a:cs typeface="Arial"/>
              </a:rPr>
              <a:t>Auto-Pure</a:t>
            </a:r>
            <a:r>
              <a:rPr lang="ru-RU" b="1" kern="0" dirty="0">
                <a:solidFill>
                  <a:srgbClr val="263857"/>
                </a:solidFill>
                <a:latin typeface="Arial"/>
                <a:cs typeface="Arial"/>
              </a:rPr>
              <a:t> 96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50420" y="1596819"/>
            <a:ext cx="2166425" cy="91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1600" b="1" kern="0" dirty="0" err="1">
                <a:solidFill>
                  <a:srgbClr val="263857"/>
                </a:solidFill>
                <a:latin typeface="Arial"/>
                <a:cs typeface="Arial"/>
                <a:sym typeface="Work Sans"/>
              </a:rPr>
              <a:t>DTPrime</a:t>
            </a:r>
            <a:r>
              <a:rPr lang="en-US" sz="1600" b="1" kern="0" dirty="0">
                <a:solidFill>
                  <a:srgbClr val="263857"/>
                </a:solidFill>
                <a:latin typeface="Arial"/>
                <a:cs typeface="Arial"/>
                <a:sym typeface="Work Sans"/>
              </a:rPr>
              <a:t> </a:t>
            </a:r>
            <a:endParaRPr lang="ru-RU" sz="1600" b="1" kern="0" dirty="0">
              <a:solidFill>
                <a:srgbClr val="263857"/>
              </a:solidFill>
              <a:latin typeface="Arial"/>
              <a:cs typeface="Arial"/>
              <a:sym typeface="Work Sans"/>
            </a:endParaRPr>
          </a:p>
          <a:p>
            <a:pPr lvl="0" algn="ctr">
              <a:lnSpc>
                <a:spcPct val="115000"/>
              </a:lnSpc>
            </a:pPr>
            <a:r>
              <a:rPr lang="en-US" sz="1600" b="1" kern="0" dirty="0">
                <a:solidFill>
                  <a:srgbClr val="263857"/>
                </a:solidFill>
                <a:latin typeface="Arial"/>
                <a:cs typeface="Arial"/>
                <a:sym typeface="Work Sans"/>
              </a:rPr>
              <a:t>(</a:t>
            </a:r>
            <a:r>
              <a:rPr lang="ru-RU" sz="1600" b="1" kern="0" dirty="0">
                <a:solidFill>
                  <a:srgbClr val="263857"/>
                </a:solidFill>
                <a:latin typeface="Arial"/>
                <a:cs typeface="Arial"/>
                <a:sym typeface="Work Sans"/>
              </a:rPr>
              <a:t>ДНК-технология, Россия)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61625" y="1692938"/>
            <a:ext cx="2266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000000"/>
              </a:buClr>
            </a:pPr>
            <a:r>
              <a:rPr lang="ru-RU" sz="1600" b="1" kern="0" dirty="0">
                <a:solidFill>
                  <a:srgbClr val="263857"/>
                </a:solidFill>
                <a:latin typeface="Arial"/>
                <a:cs typeface="Arial"/>
                <a:sym typeface="Arial"/>
              </a:rPr>
              <a:t>Система </a:t>
            </a:r>
            <a:r>
              <a:rPr lang="ru-RU" sz="1600" b="1" kern="0" dirty="0" err="1">
                <a:solidFill>
                  <a:srgbClr val="263857"/>
                </a:solidFill>
                <a:latin typeface="Arial"/>
                <a:cs typeface="Arial"/>
                <a:sym typeface="Arial"/>
              </a:rPr>
              <a:t>LightCycler</a:t>
            </a:r>
            <a:r>
              <a:rPr lang="ru-RU" sz="1600" b="1" kern="0" dirty="0">
                <a:solidFill>
                  <a:srgbClr val="263857"/>
                </a:solidFill>
                <a:latin typeface="Arial"/>
                <a:cs typeface="Arial"/>
                <a:sym typeface="Arial"/>
              </a:rPr>
              <a:t> 96 (</a:t>
            </a:r>
            <a:r>
              <a:rPr lang="ru-RU" sz="1600" b="1" kern="0" dirty="0" err="1">
                <a:solidFill>
                  <a:srgbClr val="263857"/>
                </a:solidFill>
                <a:latin typeface="Arial"/>
                <a:cs typeface="Arial"/>
                <a:sym typeface="Arial"/>
              </a:rPr>
              <a:t>Roche</a:t>
            </a:r>
            <a:r>
              <a:rPr lang="ru-RU" sz="1600" b="1" kern="0" dirty="0">
                <a:solidFill>
                  <a:srgbClr val="263857"/>
                </a:solidFill>
                <a:latin typeface="Arial"/>
                <a:cs typeface="Arial"/>
                <a:sym typeface="Arial"/>
              </a:rPr>
              <a:t>, Франция)</a:t>
            </a:r>
            <a:endParaRPr lang="ru-RU" sz="1600" b="1" kern="0" dirty="0">
              <a:solidFill>
                <a:srgbClr val="263857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31187" y="999831"/>
            <a:ext cx="4460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2060"/>
                </a:solidFill>
              </a:rPr>
              <a:t>ПЦР в режиме реального времени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1160" y="96887"/>
            <a:ext cx="983451" cy="9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43076" y="-182838"/>
            <a:ext cx="7886700" cy="817418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Calibri"/>
              </a:rPr>
              <a:t>Молекулярно-генетические исследования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47625" y="611246"/>
            <a:ext cx="6753225" cy="617934"/>
          </a:xfrm>
        </p:spPr>
        <p:txBody>
          <a:bodyPr>
            <a:normAutofit fontScale="25000" lnSpcReduction="20000"/>
          </a:bodyPr>
          <a:lstStyle/>
          <a:p>
            <a:pPr lvl="0" algn="ctr">
              <a:spcAft>
                <a:spcPct val="0"/>
              </a:spcAft>
            </a:pPr>
            <a:endParaRPr lang="ru-RU" altLang="ru-RU" sz="1400" dirty="0" smtClean="0">
              <a:solidFill>
                <a:prstClr val="black"/>
              </a:solidFill>
            </a:endParaRPr>
          </a:p>
          <a:p>
            <a:pPr lvl="0" algn="ctr">
              <a:spcAft>
                <a:spcPct val="0"/>
              </a:spcAft>
            </a:pPr>
            <a:endParaRPr lang="ru-RU" altLang="ru-RU" sz="1400" dirty="0">
              <a:solidFill>
                <a:prstClr val="black"/>
              </a:solidFill>
            </a:endParaRPr>
          </a:p>
          <a:p>
            <a:pPr lvl="0" algn="ctr">
              <a:spcAft>
                <a:spcPct val="0"/>
              </a:spcAft>
            </a:pPr>
            <a:r>
              <a:rPr lang="ru-RU" altLang="ru-RU" sz="8000" dirty="0" smtClean="0">
                <a:solidFill>
                  <a:srgbClr val="002060"/>
                </a:solidFill>
              </a:rPr>
              <a:t>Метод </a:t>
            </a:r>
            <a:r>
              <a:rPr lang="ru-RU" altLang="ru-RU" sz="8000" dirty="0">
                <a:solidFill>
                  <a:srgbClr val="002060"/>
                </a:solidFill>
              </a:rPr>
              <a:t>типирования </a:t>
            </a:r>
            <a:r>
              <a:rPr lang="ru-RU" altLang="ru-RU" sz="8000" dirty="0" err="1">
                <a:solidFill>
                  <a:srgbClr val="002060"/>
                </a:solidFill>
              </a:rPr>
              <a:t>амплифицированных</a:t>
            </a:r>
            <a:r>
              <a:rPr lang="ru-RU" altLang="ru-RU" sz="8000" dirty="0">
                <a:solidFill>
                  <a:srgbClr val="002060"/>
                </a:solidFill>
              </a:rPr>
              <a:t> фрагментов ДНК электрофорезом в </a:t>
            </a:r>
            <a:r>
              <a:rPr lang="ru-RU" altLang="ru-RU" sz="8000" dirty="0" err="1">
                <a:solidFill>
                  <a:srgbClr val="002060"/>
                </a:solidFill>
              </a:rPr>
              <a:t>агарозном</a:t>
            </a:r>
            <a:r>
              <a:rPr lang="ru-RU" altLang="ru-RU" sz="8000" dirty="0">
                <a:solidFill>
                  <a:srgbClr val="002060"/>
                </a:solidFill>
              </a:rPr>
              <a:t> геле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4248631"/>
            <a:ext cx="4530435" cy="97674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altLang="ru-RU" sz="2000" dirty="0"/>
              <a:t>Основан на разделении молекул ДНК по </a:t>
            </a:r>
            <a:r>
              <a:rPr lang="ru-RU" altLang="ru-RU" sz="2000" dirty="0" smtClean="0"/>
              <a:t>размеру</a:t>
            </a:r>
          </a:p>
          <a:p>
            <a:pPr>
              <a:spcBef>
                <a:spcPts val="0"/>
              </a:spcBef>
            </a:pPr>
            <a:r>
              <a:rPr lang="ru-RU" altLang="ru-RU" sz="2000" dirty="0" smtClean="0"/>
              <a:t>Только </a:t>
            </a:r>
            <a:r>
              <a:rPr lang="ru-RU" altLang="ru-RU" sz="2000" dirty="0"/>
              <a:t>качественный </a:t>
            </a:r>
            <a:r>
              <a:rPr lang="ru-RU" altLang="ru-RU" sz="2000" dirty="0" smtClean="0"/>
              <a:t>анализ</a:t>
            </a:r>
            <a:endParaRPr lang="ru-RU" altLang="ru-RU" sz="2000" dirty="0"/>
          </a:p>
          <a:p>
            <a:endParaRPr lang="ru-RU" dirty="0"/>
          </a:p>
        </p:txBody>
      </p:sp>
      <p:pic>
        <p:nvPicPr>
          <p:cNvPr id="2051" name="Picture 3" descr="C:\Users\СГМУ\Downloads\20-10-2023_17-27-54\image-20-10-23-05-20-9.hei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6" t="28639" r="14158" b="24146"/>
          <a:stretch/>
        </p:blipFill>
        <p:spPr bwMode="auto">
          <a:xfrm>
            <a:off x="824343" y="1409698"/>
            <a:ext cx="2445329" cy="2348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0054" y="3654031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</a:rPr>
              <a:t>Амплификатор «</a:t>
            </a:r>
            <a:r>
              <a:rPr lang="ru-RU" altLang="ru-RU" sz="2000" b="1" dirty="0" err="1">
                <a:solidFill>
                  <a:srgbClr val="002060"/>
                </a:solidFill>
              </a:rPr>
              <a:t>Терцик</a:t>
            </a:r>
            <a:r>
              <a:rPr lang="ru-RU" altLang="ru-RU" sz="2000" b="1" dirty="0">
                <a:solidFill>
                  <a:srgbClr val="002060"/>
                </a:solidFill>
              </a:rPr>
              <a:t>» </a:t>
            </a:r>
            <a:endParaRPr lang="ru-RU" altLang="ru-RU" sz="2000" b="1" dirty="0" smtClean="0">
              <a:solidFill>
                <a:srgbClr val="002060"/>
              </a:solidFill>
            </a:endParaRPr>
          </a:p>
          <a:p>
            <a:pPr algn="just">
              <a:spcAft>
                <a:spcPct val="0"/>
              </a:spcAft>
            </a:pPr>
            <a:r>
              <a:rPr lang="ru-RU" altLang="ru-RU" sz="1800" dirty="0" smtClean="0">
                <a:solidFill>
                  <a:srgbClr val="002060"/>
                </a:solidFill>
              </a:rPr>
              <a:t>(</a:t>
            </a:r>
            <a:r>
              <a:rPr lang="ru-RU" altLang="ru-RU" sz="1600" dirty="0">
                <a:solidFill>
                  <a:srgbClr val="002060"/>
                </a:solidFill>
              </a:rPr>
              <a:t>ДНК-технология, Россия, 2010 г.)</a:t>
            </a:r>
            <a:endParaRPr lang="ru-RU" altLang="ru-RU" sz="18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6342" y="3717272"/>
            <a:ext cx="36905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</a:rPr>
              <a:t>Амплификатор</a:t>
            </a:r>
            <a:r>
              <a:rPr lang="en-US" altLang="ru-RU" sz="2000" b="1" dirty="0">
                <a:solidFill>
                  <a:srgbClr val="002060"/>
                </a:solidFill>
              </a:rPr>
              <a:t> </a:t>
            </a:r>
            <a:r>
              <a:rPr lang="en-US" altLang="ru-RU" sz="2000" b="1" dirty="0" err="1">
                <a:solidFill>
                  <a:srgbClr val="002060"/>
                </a:solidFill>
              </a:rPr>
              <a:t>GeneExplorer</a:t>
            </a:r>
            <a:r>
              <a:rPr lang="en-US" altLang="ru-RU" sz="2000" b="1" dirty="0">
                <a:solidFill>
                  <a:srgbClr val="002060"/>
                </a:solidFill>
              </a:rPr>
              <a:t> GE-96G </a:t>
            </a:r>
            <a:r>
              <a:rPr lang="en-US" altLang="ru-RU" sz="1600" dirty="0" smtClean="0">
                <a:solidFill>
                  <a:srgbClr val="002060"/>
                </a:solidFill>
              </a:rPr>
              <a:t>(</a:t>
            </a:r>
            <a:r>
              <a:rPr lang="en-US" altLang="ru-RU" sz="1600" dirty="0" err="1">
                <a:solidFill>
                  <a:srgbClr val="002060"/>
                </a:solidFill>
              </a:rPr>
              <a:t>Bioer</a:t>
            </a:r>
            <a:r>
              <a:rPr lang="en-US" altLang="ru-RU" sz="1600" dirty="0">
                <a:solidFill>
                  <a:srgbClr val="002060"/>
                </a:solidFill>
              </a:rPr>
              <a:t>, </a:t>
            </a:r>
            <a:r>
              <a:rPr lang="ru-RU" altLang="ru-RU" sz="1600" dirty="0">
                <a:solidFill>
                  <a:srgbClr val="002060"/>
                </a:solidFill>
              </a:rPr>
              <a:t>Китай, 2023</a:t>
            </a:r>
            <a:r>
              <a:rPr lang="en-US" altLang="ru-RU" sz="1600" dirty="0">
                <a:solidFill>
                  <a:srgbClr val="002060"/>
                </a:solidFill>
              </a:rPr>
              <a:t>)</a:t>
            </a:r>
            <a:endParaRPr lang="ru-RU" altLang="ru-RU" sz="16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48225" y="44356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ct val="0"/>
              </a:spcAft>
            </a:pPr>
            <a:r>
              <a:rPr lang="ru-RU" altLang="ru-RU" sz="2000" dirty="0"/>
              <a:t>+ объем пробирок 0,2 мл</a:t>
            </a:r>
          </a:p>
          <a:p>
            <a:pPr algn="just">
              <a:spcAft>
                <a:spcPct val="0"/>
              </a:spcAft>
            </a:pPr>
            <a:r>
              <a:rPr lang="ru-RU" altLang="ru-RU" sz="2000" dirty="0"/>
              <a:t>+подогреваемая крышка</a:t>
            </a:r>
          </a:p>
        </p:txBody>
      </p:sp>
      <p:pic>
        <p:nvPicPr>
          <p:cNvPr id="2052" name="Picture 4" descr="C:\Users\СГМУ\Downloads\20-10-2023_17-27-54\image-20-10-23-05-20-21.hei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7" t="25978" r="13964" b="12432"/>
          <a:stretch/>
        </p:blipFill>
        <p:spPr bwMode="auto">
          <a:xfrm>
            <a:off x="5902902" y="1352922"/>
            <a:ext cx="2286053" cy="2348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012" y="85422"/>
            <a:ext cx="983451" cy="9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69819" y="-29026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Calibri"/>
              </a:rPr>
              <a:t>Молекулярно-генетические исследования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6777" y="849225"/>
            <a:ext cx="218361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</a:pPr>
            <a:r>
              <a:rPr lang="ru-RU" altLang="ru-RU" sz="2400" b="1" dirty="0">
                <a:solidFill>
                  <a:prstClr val="black"/>
                </a:solidFill>
              </a:rPr>
              <a:t>Цифровая ПЦР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07132" y="1051432"/>
            <a:ext cx="33844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2060"/>
                </a:solidFill>
              </a:rPr>
              <a:t>Система для цифровой ПЦР DropDX-2044HT </a:t>
            </a:r>
            <a:r>
              <a:rPr lang="ru-RU" altLang="ru-RU" sz="1100" b="1" dirty="0">
                <a:solidFill>
                  <a:srgbClr val="002060"/>
                </a:solidFill>
              </a:rPr>
              <a:t>(</a:t>
            </a:r>
            <a:r>
              <a:rPr lang="ru-RU" altLang="ru-RU" sz="1100" b="1" dirty="0" err="1">
                <a:solidFill>
                  <a:srgbClr val="002060"/>
                </a:solidFill>
              </a:rPr>
              <a:t>RainSure</a:t>
            </a:r>
            <a:r>
              <a:rPr lang="ru-RU" altLang="ru-RU" sz="1100" b="1" dirty="0">
                <a:solidFill>
                  <a:srgbClr val="002060"/>
                </a:solidFill>
              </a:rPr>
              <a:t> </a:t>
            </a:r>
            <a:r>
              <a:rPr lang="ru-RU" altLang="ru-RU" sz="1100" b="1" dirty="0" err="1">
                <a:solidFill>
                  <a:srgbClr val="002060"/>
                </a:solidFill>
              </a:rPr>
              <a:t>Scientific</a:t>
            </a:r>
            <a:r>
              <a:rPr lang="ru-RU" altLang="ru-RU" sz="1100" b="1" dirty="0">
                <a:solidFill>
                  <a:srgbClr val="002060"/>
                </a:solidFill>
              </a:rPr>
              <a:t>, Китай) 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3926" y="4027680"/>
            <a:ext cx="4457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ct val="0"/>
              </a:spcAft>
            </a:pPr>
            <a:r>
              <a:rPr lang="ru-RU" altLang="ru-RU" dirty="0" smtClean="0"/>
              <a:t>  </a:t>
            </a:r>
            <a:r>
              <a:rPr lang="ru-RU" altLang="ru-RU" dirty="0">
                <a:solidFill>
                  <a:srgbClr val="002060"/>
                </a:solidFill>
              </a:rPr>
              <a:t>обнаружение редких мутаций (от 0,025% до 0,01% представленности в образце)</a:t>
            </a:r>
          </a:p>
        </p:txBody>
      </p:sp>
      <p:grpSp>
        <p:nvGrpSpPr>
          <p:cNvPr id="11" name="Google Shape;827;p54"/>
          <p:cNvGrpSpPr/>
          <p:nvPr/>
        </p:nvGrpSpPr>
        <p:grpSpPr>
          <a:xfrm>
            <a:off x="61260" y="1740932"/>
            <a:ext cx="166473" cy="141497"/>
            <a:chOff x="4660325" y="1866850"/>
            <a:chExt cx="68350" cy="58100"/>
          </a:xfrm>
        </p:grpSpPr>
        <p:sp>
          <p:nvSpPr>
            <p:cNvPr id="12" name="Google Shape;828;p54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29;p54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376777" y="163515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высокочувствительный метод (обнаружение единичных ДНК опухоли, бактерии или вируса в крови, экссудате, моче, слюне, мокроте и др. жидкостях, когда клеточный объем пробы минимален и/недостаточен для обычной ПЦР);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подсчет абсолютного количества ДНК-</a:t>
            </a:r>
            <a:r>
              <a:rPr lang="ru-RU" dirty="0" err="1">
                <a:solidFill>
                  <a:srgbClr val="002060"/>
                </a:solidFill>
              </a:rPr>
              <a:t>мишений</a:t>
            </a:r>
            <a:r>
              <a:rPr lang="ru-RU" dirty="0">
                <a:solidFill>
                  <a:srgbClr val="002060"/>
                </a:solidFill>
              </a:rPr>
              <a:t> (контроль эффективности лечения лейкозов после пересадки костного мозга, уменьшение вирусной нагрузки и т.д</a:t>
            </a:r>
            <a:r>
              <a:rPr lang="ru-RU" dirty="0" smtClean="0">
                <a:solidFill>
                  <a:srgbClr val="002060"/>
                </a:solidFill>
              </a:rPr>
              <a:t>.);</a:t>
            </a:r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16" name="Google Shape;827;p54"/>
          <p:cNvGrpSpPr/>
          <p:nvPr/>
        </p:nvGrpSpPr>
        <p:grpSpPr>
          <a:xfrm>
            <a:off x="52674" y="4170615"/>
            <a:ext cx="166473" cy="141497"/>
            <a:chOff x="4660325" y="1866850"/>
            <a:chExt cx="68350" cy="58100"/>
          </a:xfrm>
        </p:grpSpPr>
        <p:sp>
          <p:nvSpPr>
            <p:cNvPr id="17" name="Google Shape;828;p54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29;p54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417" y="1526620"/>
            <a:ext cx="3335196" cy="33351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527" y="75037"/>
            <a:ext cx="983451" cy="9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6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58583" y="-24651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Calibri"/>
              </a:rPr>
              <a:t>Молекулярно-генетические исследования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97131" y="776540"/>
            <a:ext cx="2603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buClr>
                <a:srgbClr val="000000"/>
              </a:buClr>
            </a:pPr>
            <a:r>
              <a:rPr lang="ru-RU" sz="1600" b="1" kern="0" dirty="0" err="1">
                <a:solidFill>
                  <a:srgbClr val="263857"/>
                </a:solidFill>
                <a:latin typeface="Arial"/>
                <a:cs typeface="Arial"/>
                <a:sym typeface="Arial"/>
              </a:rPr>
              <a:t>Секвенатор</a:t>
            </a:r>
            <a:r>
              <a:rPr lang="ru-RU" sz="1600" b="1" kern="0" dirty="0">
                <a:solidFill>
                  <a:srgbClr val="263857"/>
                </a:solidFill>
                <a:latin typeface="Arial"/>
                <a:cs typeface="Arial"/>
                <a:sym typeface="Arial"/>
              </a:rPr>
              <a:t> </a:t>
            </a:r>
            <a:r>
              <a:rPr lang="ru-RU" sz="1600" b="1" kern="0" dirty="0" err="1">
                <a:solidFill>
                  <a:srgbClr val="263857"/>
                </a:solidFill>
                <a:latin typeface="Arial"/>
                <a:cs typeface="Arial"/>
                <a:sym typeface="Arial"/>
              </a:rPr>
              <a:t>Нанофор</a:t>
            </a:r>
            <a:r>
              <a:rPr lang="ru-RU" sz="1600" b="1" kern="0" dirty="0">
                <a:solidFill>
                  <a:srgbClr val="263857"/>
                </a:solidFill>
                <a:latin typeface="Arial"/>
                <a:cs typeface="Arial"/>
                <a:sym typeface="Arial"/>
              </a:rPr>
              <a:t> 5 </a:t>
            </a:r>
          </a:p>
          <a:p>
            <a:pPr lvl="0" algn="ctr" defTabSz="914400">
              <a:buClr>
                <a:srgbClr val="000000"/>
              </a:buClr>
            </a:pPr>
            <a:r>
              <a:rPr lang="ru-RU" sz="1600" b="1" kern="0" dirty="0">
                <a:solidFill>
                  <a:srgbClr val="263857"/>
                </a:solidFill>
                <a:latin typeface="Arial"/>
                <a:cs typeface="Arial"/>
                <a:sym typeface="Arial"/>
              </a:rPr>
              <a:t>(</a:t>
            </a:r>
            <a:r>
              <a:rPr lang="ru-RU" sz="1600" b="1" kern="0" dirty="0" err="1">
                <a:solidFill>
                  <a:srgbClr val="263857"/>
                </a:solidFill>
                <a:latin typeface="Arial"/>
                <a:cs typeface="Arial"/>
                <a:sym typeface="Arial"/>
              </a:rPr>
              <a:t>Синтол</a:t>
            </a:r>
            <a:r>
              <a:rPr lang="ru-RU" sz="1600" b="1" kern="0" dirty="0">
                <a:solidFill>
                  <a:srgbClr val="263857"/>
                </a:solidFill>
                <a:latin typeface="Arial"/>
                <a:cs typeface="Arial"/>
                <a:sym typeface="Arial"/>
              </a:rPr>
              <a:t>, Россия)</a:t>
            </a:r>
            <a:endParaRPr lang="ru-RU" sz="1600" b="1" kern="0" dirty="0">
              <a:solidFill>
                <a:srgbClr val="263857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t="13115" r="4642" b="10585"/>
          <a:stretch/>
        </p:blipFill>
        <p:spPr bwMode="auto">
          <a:xfrm>
            <a:off x="4596193" y="1170910"/>
            <a:ext cx="4490666" cy="2856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6200" y="373472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70C0"/>
                </a:solidFill>
              </a:rPr>
              <a:t>Готовые клинические решения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77" y="4211450"/>
            <a:ext cx="722438" cy="42980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0865" y="1701867"/>
            <a:ext cx="40732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определения последовательности ДНК (</a:t>
            </a:r>
            <a:r>
              <a:rPr lang="ru-RU" sz="1600" dirty="0" err="1">
                <a:solidFill>
                  <a:srgbClr val="002060"/>
                </a:solidFill>
              </a:rPr>
              <a:t>секвенирования</a:t>
            </a:r>
            <a:r>
              <a:rPr lang="ru-RU" sz="1600" dirty="0" smtClean="0">
                <a:solidFill>
                  <a:srgbClr val="002060"/>
                </a:solidFill>
              </a:rPr>
              <a:t>);</a:t>
            </a:r>
            <a:endParaRPr lang="ru-RU" sz="1600" dirty="0">
              <a:solidFill>
                <a:srgbClr val="002060"/>
              </a:solidFill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определения длин фрагментов ДНК (фрагментный анализ)</a:t>
            </a:r>
          </a:p>
        </p:txBody>
      </p:sp>
      <p:grpSp>
        <p:nvGrpSpPr>
          <p:cNvPr id="14" name="Google Shape;827;p54"/>
          <p:cNvGrpSpPr/>
          <p:nvPr/>
        </p:nvGrpSpPr>
        <p:grpSpPr>
          <a:xfrm>
            <a:off x="184392" y="2327353"/>
            <a:ext cx="166473" cy="141497"/>
            <a:chOff x="4660325" y="1866850"/>
            <a:chExt cx="68350" cy="58100"/>
          </a:xfrm>
        </p:grpSpPr>
        <p:sp>
          <p:nvSpPr>
            <p:cNvPr id="15" name="Google Shape;828;p54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29;p54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827;p54"/>
          <p:cNvGrpSpPr/>
          <p:nvPr/>
        </p:nvGrpSpPr>
        <p:grpSpPr>
          <a:xfrm>
            <a:off x="184392" y="1849371"/>
            <a:ext cx="166473" cy="141497"/>
            <a:chOff x="4660325" y="1866850"/>
            <a:chExt cx="68350" cy="58100"/>
          </a:xfrm>
        </p:grpSpPr>
        <p:sp>
          <p:nvSpPr>
            <p:cNvPr id="18" name="Google Shape;828;p54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29;p54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911" y="82373"/>
            <a:ext cx="983451" cy="9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5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81868" y="-28135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Calibri"/>
              </a:rPr>
              <a:t>Молекулярно-генетические исследования</a:t>
            </a:r>
            <a:endParaRPr lang="ru-RU" sz="2400" dirty="0"/>
          </a:p>
        </p:txBody>
      </p:sp>
      <p:pic>
        <p:nvPicPr>
          <p:cNvPr id="5122" name="Picture 2" descr="C:\Users\СГМУ\Downloads\36712d9712fe72b01a9835c0b4e060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94" y="1497251"/>
            <a:ext cx="2608118" cy="26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97571" y="4350570"/>
            <a:ext cx="404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https://www.mrcholland.com/products</a:t>
            </a:r>
            <a:r>
              <a:rPr lang="ru-RU" sz="18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586" y="3920764"/>
            <a:ext cx="722438" cy="42980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1619" y="1497251"/>
            <a:ext cx="4965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>
                <a:solidFill>
                  <a:srgbClr val="0070C0"/>
                </a:solidFill>
              </a:rPr>
              <a:t>Онкология, болезнь Альцгеймера, болезнь Паркинсона, мышечные дистрофии (СМА), дефицит Антитромбина III, умственная отсталость, наследственная глухота (</a:t>
            </a:r>
            <a:r>
              <a:rPr lang="ru-RU" altLang="ru-RU" sz="2000" dirty="0" err="1">
                <a:solidFill>
                  <a:srgbClr val="0070C0"/>
                </a:solidFill>
              </a:rPr>
              <a:t>нейросенмсорная</a:t>
            </a:r>
            <a:r>
              <a:rPr lang="ru-RU" altLang="ru-RU" sz="2000" dirty="0">
                <a:solidFill>
                  <a:srgbClr val="0070C0"/>
                </a:solidFill>
              </a:rPr>
              <a:t> глухота и пр.), слепота, анеуплоидии (синдром </a:t>
            </a:r>
            <a:r>
              <a:rPr lang="ru-RU" altLang="ru-RU" sz="2000" dirty="0" err="1">
                <a:solidFill>
                  <a:srgbClr val="0070C0"/>
                </a:solidFill>
              </a:rPr>
              <a:t>Патау</a:t>
            </a:r>
            <a:r>
              <a:rPr lang="ru-RU" altLang="ru-RU" sz="2000" dirty="0">
                <a:solidFill>
                  <a:srgbClr val="0070C0"/>
                </a:solidFill>
              </a:rPr>
              <a:t> и прочие)), гемофилии, </a:t>
            </a:r>
            <a:r>
              <a:rPr lang="ru-RU" altLang="ru-RU" sz="2000" dirty="0" err="1">
                <a:solidFill>
                  <a:srgbClr val="0070C0"/>
                </a:solidFill>
              </a:rPr>
              <a:t>гипопаратиреоз</a:t>
            </a:r>
            <a:r>
              <a:rPr lang="ru-RU" altLang="ru-RU" sz="2000" dirty="0">
                <a:solidFill>
                  <a:srgbClr val="0070C0"/>
                </a:solidFill>
              </a:rPr>
              <a:t>, Болезнь фон </a:t>
            </a:r>
            <a:r>
              <a:rPr lang="ru-RU" altLang="ru-RU" sz="2000" dirty="0" err="1">
                <a:solidFill>
                  <a:srgbClr val="0070C0"/>
                </a:solidFill>
              </a:rPr>
              <a:t>Виллебранда</a:t>
            </a:r>
            <a:r>
              <a:rPr lang="ru-RU" altLang="ru-RU" sz="2000" dirty="0">
                <a:solidFill>
                  <a:srgbClr val="0070C0"/>
                </a:solidFill>
              </a:rPr>
              <a:t> (</a:t>
            </a:r>
            <a:r>
              <a:rPr lang="ru-RU" altLang="ru-RU" sz="2000" dirty="0" err="1">
                <a:solidFill>
                  <a:srgbClr val="0070C0"/>
                </a:solidFill>
              </a:rPr>
              <a:t>vWD</a:t>
            </a:r>
            <a:r>
              <a:rPr lang="ru-RU" altLang="ru-RU" sz="2000" dirty="0">
                <a:solidFill>
                  <a:srgbClr val="0070C0"/>
                </a:solidFill>
              </a:rPr>
              <a:t>), врожденный </a:t>
            </a:r>
            <a:r>
              <a:rPr lang="ru-RU" altLang="ru-RU" sz="2000" dirty="0" smtClean="0">
                <a:solidFill>
                  <a:srgbClr val="0070C0"/>
                </a:solidFill>
              </a:rPr>
              <a:t>гипотиреоз и пр.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683419" y="3219450"/>
            <a:ext cx="7560469" cy="1102519"/>
          </a:xfrm>
        </p:spPr>
        <p:txBody>
          <a:bodyPr/>
          <a:lstStyle/>
          <a:p>
            <a:pPr eaLnBrk="1" hangingPunct="1"/>
            <a:r>
              <a:rPr lang="ru-RU" altLang="ru-RU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 общеклинических и биохимических методов диагностики</a:t>
            </a:r>
          </a:p>
        </p:txBody>
      </p:sp>
      <p:sp>
        <p:nvSpPr>
          <p:cNvPr id="3075" name="object 4"/>
          <p:cNvSpPr>
            <a:spLocks noChangeArrowheads="1"/>
          </p:cNvSpPr>
          <p:nvPr/>
        </p:nvSpPr>
        <p:spPr bwMode="auto">
          <a:xfrm>
            <a:off x="359569" y="0"/>
            <a:ext cx="8478441" cy="3274219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35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3356372" y="4279106"/>
            <a:ext cx="248483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350" dirty="0">
                <a:latin typeface="Arial" panose="020B0604020202020204" pitchFamily="34" charset="0"/>
              </a:rPr>
              <a:t>.</a:t>
            </a:r>
            <a:endParaRPr lang="ru-RU" altLang="ru-RU" sz="13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97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885510" cy="9929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</a:t>
            </a:r>
            <a:r>
              <a:rPr lang="en-US" dirty="0"/>
              <a:t>https://www.mrcholland.com/products</a:t>
            </a:r>
            <a:r>
              <a:rPr lang="ru-RU" dirty="0" smtClean="0"/>
              <a:t>        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44966"/>
            <a:ext cx="7885510" cy="3262313"/>
          </a:xfrm>
        </p:spPr>
        <p:txBody>
          <a:bodyPr>
            <a:normAutofit fontScale="92500" lnSpcReduction="10000"/>
          </a:bodyPr>
          <a:lstStyle/>
          <a:p>
            <a:r>
              <a:rPr lang="ru-RU" sz="1400" dirty="0"/>
              <a:t>     Синдром Дауна; Синдром Эдвардса; Синдром </a:t>
            </a:r>
            <a:r>
              <a:rPr lang="ru-RU" sz="1400" dirty="0" err="1"/>
              <a:t>Патау</a:t>
            </a:r>
            <a:r>
              <a:rPr lang="ru-RU" sz="1400" dirty="0"/>
              <a:t>; Синдром Тернера; Синдром тройного Икс; Синдром </a:t>
            </a:r>
            <a:r>
              <a:rPr lang="ru-RU" sz="1400" dirty="0" err="1"/>
              <a:t>Клайнфелтера</a:t>
            </a:r>
            <a:r>
              <a:rPr lang="ru-RU" sz="1400" dirty="0"/>
              <a:t>; синдром 47, XYY)(Синдром </a:t>
            </a:r>
            <a:r>
              <a:rPr lang="ru-RU" sz="1400" dirty="0" err="1"/>
              <a:t>Диджорджа</a:t>
            </a:r>
            <a:r>
              <a:rPr lang="ru-RU" sz="1400" dirty="0"/>
              <a:t>; синдром </a:t>
            </a:r>
            <a:r>
              <a:rPr lang="ru-RU" sz="1400" dirty="0" err="1"/>
              <a:t>делеции</a:t>
            </a:r>
            <a:r>
              <a:rPr lang="ru-RU" sz="1400" dirty="0"/>
              <a:t> 22</a:t>
            </a:r>
            <a:r>
              <a:rPr lang="en-US" sz="1400" dirty="0"/>
              <a:t>q11.2; </a:t>
            </a:r>
            <a:r>
              <a:rPr lang="ru-RU" sz="1400" dirty="0"/>
              <a:t>синдром дублирования 22</a:t>
            </a:r>
            <a:r>
              <a:rPr lang="en-US" sz="1400" dirty="0"/>
              <a:t>q11.2; DGS </a:t>
            </a:r>
            <a:r>
              <a:rPr lang="ru-RU" sz="1400" dirty="0"/>
              <a:t>типа </a:t>
            </a:r>
            <a:r>
              <a:rPr lang="en-US" sz="1400" dirty="0"/>
              <a:t>II; </a:t>
            </a:r>
            <a:r>
              <a:rPr lang="ru-RU" sz="1400" dirty="0"/>
              <a:t>Расстройства с фенотипическими особенностями </a:t>
            </a:r>
            <a:r>
              <a:rPr lang="en-US" sz="1400" dirty="0"/>
              <a:t>DGS; </a:t>
            </a:r>
            <a:r>
              <a:rPr lang="ru-RU" sz="1400" dirty="0"/>
              <a:t>Синдром кошачьего глаза (</a:t>
            </a:r>
            <a:r>
              <a:rPr lang="en-US" sz="1400" dirty="0"/>
              <a:t>CES); </a:t>
            </a:r>
            <a:r>
              <a:rPr lang="ru-RU" sz="1400" dirty="0" err="1"/>
              <a:t>Велокардиофациальный</a:t>
            </a:r>
            <a:r>
              <a:rPr lang="ru-RU" sz="1400" dirty="0"/>
              <a:t> синдром (</a:t>
            </a:r>
            <a:r>
              <a:rPr lang="en-US" sz="1400" dirty="0"/>
              <a:t>VCFS)	22q11.2; 22q13; 17p; 10p; 9q; 8p; 4q	MLPA</a:t>
            </a:r>
            <a:r>
              <a:rPr lang="ru-RU" sz="1400" dirty="0"/>
              <a:t>), Синдром Смита-</a:t>
            </a:r>
            <a:r>
              <a:rPr lang="ru-RU" sz="1400" dirty="0" err="1"/>
              <a:t>Магениса</a:t>
            </a:r>
            <a:r>
              <a:rPr lang="ru-RU" sz="1400" dirty="0"/>
              <a:t> (</a:t>
            </a:r>
            <a:r>
              <a:rPr lang="en-US" sz="1400" dirty="0"/>
              <a:t>SMS); </a:t>
            </a:r>
            <a:r>
              <a:rPr lang="ru-RU" sz="1400" dirty="0"/>
              <a:t>синдром </a:t>
            </a:r>
            <a:r>
              <a:rPr lang="ru-RU" sz="1400" dirty="0" err="1"/>
              <a:t>Потоцкого-Лупского</a:t>
            </a:r>
            <a:r>
              <a:rPr lang="ru-RU" sz="1400" dirty="0"/>
              <a:t> (</a:t>
            </a:r>
            <a:r>
              <a:rPr lang="en-US" sz="1400" dirty="0"/>
              <a:t>PTLS)</a:t>
            </a:r>
            <a:r>
              <a:rPr lang="ru-RU" sz="1400" dirty="0"/>
              <a:t>, Расстройство аутистического спектра; синдром </a:t>
            </a:r>
            <a:r>
              <a:rPr lang="ru-RU" sz="1400" dirty="0" err="1"/>
              <a:t>Фелана-Макдермида</a:t>
            </a:r>
            <a:r>
              <a:rPr lang="ru-RU" sz="1400" dirty="0"/>
              <a:t>, Синдром </a:t>
            </a:r>
            <a:r>
              <a:rPr lang="ru-RU" sz="1400" dirty="0" err="1"/>
              <a:t>Прадера</a:t>
            </a:r>
            <a:r>
              <a:rPr lang="ru-RU" sz="1400" dirty="0"/>
              <a:t>-Вилли (PWS); синдром </a:t>
            </a:r>
            <a:r>
              <a:rPr lang="ru-RU" sz="1400" dirty="0" err="1"/>
              <a:t>Ангельмана</a:t>
            </a:r>
            <a:r>
              <a:rPr lang="ru-RU" sz="1400" dirty="0"/>
              <a:t> (AS), Болезнь Альцгеймера, болезнь Пика, лобно-височная деменция, </a:t>
            </a:r>
            <a:r>
              <a:rPr lang="ru-RU" sz="1400" dirty="0" err="1"/>
              <a:t>кортико</a:t>
            </a:r>
            <a:r>
              <a:rPr lang="ru-RU" sz="1400" dirty="0"/>
              <a:t>-базальная дегенерация, прогрессирующий </a:t>
            </a:r>
            <a:r>
              <a:rPr lang="ru-RU" sz="1400" dirty="0" err="1"/>
              <a:t>надъядерный</a:t>
            </a:r>
            <a:r>
              <a:rPr lang="ru-RU" sz="1400" dirty="0"/>
              <a:t> паралич, Синдром РЕТТА, нетипичный; нарушение дефицита CDKL5; Ранняя детская эпилептическая энцефалопатия 1; Синдром FOXG1</a:t>
            </a:r>
          </a:p>
          <a:p>
            <a:r>
              <a:rPr lang="ru-RU" sz="1400" dirty="0"/>
              <a:t>      Дефект межжелудочковой перегородки-1 (VSD1); </a:t>
            </a:r>
            <a:r>
              <a:rPr lang="ru-RU" sz="1400" dirty="0" err="1"/>
              <a:t>гипопаратиреоз</a:t>
            </a:r>
            <a:r>
              <a:rPr lang="ru-RU" sz="1400" dirty="0"/>
              <a:t>, </a:t>
            </a:r>
            <a:r>
              <a:rPr lang="ru-RU" sz="1400" dirty="0" err="1"/>
              <a:t>нейросенсорная</a:t>
            </a:r>
            <a:r>
              <a:rPr lang="ru-RU" sz="1400" dirty="0"/>
              <a:t> глухота и синдром почечной недостаточности (HDR), Аутизм, </a:t>
            </a:r>
            <a:r>
              <a:rPr lang="ru-RU" sz="1400" dirty="0" err="1"/>
              <a:t>Цистинурия</a:t>
            </a:r>
            <a:r>
              <a:rPr lang="ru-RU" sz="1400" dirty="0"/>
              <a:t>, Спинальная мышечная атрофия (</a:t>
            </a:r>
            <a:r>
              <a:rPr lang="en-US" sz="1400" dirty="0"/>
              <a:t>SMA)</a:t>
            </a:r>
            <a:r>
              <a:rPr lang="ru-RU" sz="1400" dirty="0"/>
              <a:t>, Мышечная дистрофия </a:t>
            </a:r>
            <a:r>
              <a:rPr lang="ru-RU" sz="1400" dirty="0" err="1"/>
              <a:t>Дюшенна</a:t>
            </a:r>
            <a:r>
              <a:rPr lang="ru-RU" sz="1400" dirty="0"/>
              <a:t> (МДД); мышечная дистрофия Беккера (МПК), 	</a:t>
            </a:r>
            <a:r>
              <a:rPr lang="ru-RU" sz="1400" dirty="0" err="1"/>
              <a:t>Ретинобластома</a:t>
            </a:r>
            <a:r>
              <a:rPr lang="ru-RU" sz="1400" dirty="0"/>
              <a:t> (</a:t>
            </a:r>
            <a:r>
              <a:rPr lang="en-US" sz="1400" dirty="0"/>
              <a:t>RB)</a:t>
            </a:r>
            <a:r>
              <a:rPr lang="ru-RU" sz="1400" dirty="0"/>
              <a:t>, Меланома кожи, семейная; Синдромы рака поджелудочной железы Атаксия-</a:t>
            </a:r>
            <a:r>
              <a:rPr lang="ru-RU" sz="1400" dirty="0" err="1"/>
              <a:t>телеангиэктазия</a:t>
            </a:r>
            <a:r>
              <a:rPr lang="ru-RU" sz="1400" dirty="0"/>
              <a:t> (</a:t>
            </a:r>
            <a:r>
              <a:rPr lang="en-US" sz="1400" dirty="0"/>
              <a:t>AT)</a:t>
            </a:r>
            <a:r>
              <a:rPr lang="ru-RU" sz="1400" dirty="0"/>
              <a:t>, лейкозы, Болезнь фон </a:t>
            </a:r>
            <a:r>
              <a:rPr lang="ru-RU" sz="1400" dirty="0" err="1"/>
              <a:t>Виллебранда</a:t>
            </a:r>
            <a:r>
              <a:rPr lang="ru-RU" sz="1400" dirty="0"/>
              <a:t> (</a:t>
            </a:r>
            <a:r>
              <a:rPr lang="en-US" sz="1400" dirty="0" err="1"/>
              <a:t>vWD</a:t>
            </a:r>
            <a:r>
              <a:rPr lang="en-US" sz="1400" dirty="0"/>
              <a:t>)</a:t>
            </a:r>
            <a:r>
              <a:rPr lang="ru-RU" sz="1400" dirty="0"/>
              <a:t>, талассемии, Дефицит фактора VII; Гемофилия А; Гемофилия В, Дефицит антитромбина </a:t>
            </a:r>
            <a:r>
              <a:rPr lang="en-US" sz="1400" dirty="0"/>
              <a:t>III</a:t>
            </a:r>
            <a:r>
              <a:rPr lang="ru-RU" sz="1400" dirty="0"/>
              <a:t>, Синдром </a:t>
            </a:r>
            <a:r>
              <a:rPr lang="ru-RU" sz="1400" dirty="0" err="1"/>
              <a:t>Марфана</a:t>
            </a:r>
            <a:r>
              <a:rPr lang="ru-RU" sz="1400" dirty="0"/>
              <a:t>, Дефицит гормона роста (</a:t>
            </a:r>
            <a:r>
              <a:rPr lang="en-US" sz="1400" dirty="0"/>
              <a:t>GHD)</a:t>
            </a:r>
            <a:r>
              <a:rPr lang="ru-RU" sz="1400" dirty="0"/>
              <a:t>, </a:t>
            </a:r>
            <a:r>
              <a:rPr lang="ru-RU" sz="1400" dirty="0" err="1"/>
              <a:t>Дисгенезия</a:t>
            </a:r>
            <a:r>
              <a:rPr lang="ru-RU" sz="1400" dirty="0"/>
              <a:t> щитовидной железы; Врожденный гипотиреоз; </a:t>
            </a:r>
            <a:r>
              <a:rPr lang="ru-RU" sz="1400" dirty="0" err="1"/>
              <a:t>дисгормоногенез</a:t>
            </a:r>
            <a:r>
              <a:rPr lang="ru-RU" sz="1400" dirty="0"/>
              <a:t> щитовидной железы 2А; Нарушения, связанные с NKX2-1; Предрасположенность к </a:t>
            </a:r>
            <a:r>
              <a:rPr lang="ru-RU" sz="1400" dirty="0" err="1"/>
              <a:t>немедуллярному</a:t>
            </a:r>
            <a:r>
              <a:rPr lang="ru-RU" sz="1400" dirty="0"/>
              <a:t> раку щитовидной железы-4 (NMTC4); Синдром </a:t>
            </a:r>
            <a:r>
              <a:rPr lang="ru-RU" sz="1400" dirty="0" err="1"/>
              <a:t>Бэмфорта-Лазаруса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15" y="195486"/>
            <a:ext cx="717866" cy="4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2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-975475" y="-21570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Calibri"/>
              </a:rPr>
              <a:t>Молекулярно-генетические исследования</a:t>
            </a:r>
            <a:endParaRPr lang="ru-RU" altLang="ru-RU" sz="3200" dirty="0" smtClean="0"/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>
          <a:xfrm>
            <a:off x="80933" y="828720"/>
            <a:ext cx="4942934" cy="301229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400" dirty="0" smtClean="0"/>
              <a:t>Вспомогательное оборудование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0933" y="2229225"/>
            <a:ext cx="5412394" cy="108094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altLang="ru-RU" sz="3500" dirty="0" smtClean="0">
                <a:solidFill>
                  <a:srgbClr val="0070C0"/>
                </a:solidFill>
              </a:rPr>
              <a:t>    </a:t>
            </a:r>
            <a:r>
              <a:rPr lang="ru-RU" altLang="ru-RU" sz="3500" dirty="0">
                <a:solidFill>
                  <a:srgbClr val="0070C0"/>
                </a:solidFill>
              </a:rPr>
              <a:t>– определение концентрации и чистоты выделенной ДНК, </a:t>
            </a:r>
            <a:r>
              <a:rPr lang="ru-RU" altLang="ru-RU" sz="3500" dirty="0" err="1">
                <a:solidFill>
                  <a:srgbClr val="0070C0"/>
                </a:solidFill>
              </a:rPr>
              <a:t>амплифицированного</a:t>
            </a:r>
            <a:r>
              <a:rPr lang="ru-RU" altLang="ru-RU" sz="3500" dirty="0">
                <a:solidFill>
                  <a:srgbClr val="0070C0"/>
                </a:solidFill>
              </a:rPr>
              <a:t> продукта, белков и </a:t>
            </a:r>
            <a:r>
              <a:rPr lang="ru-RU" altLang="ru-RU" sz="3500" dirty="0" smtClean="0">
                <a:solidFill>
                  <a:srgbClr val="0070C0"/>
                </a:solidFill>
              </a:rPr>
              <a:t>РНК</a:t>
            </a:r>
            <a:endParaRPr lang="ru-RU" altLang="ru-RU" sz="3500" dirty="0">
              <a:solidFill>
                <a:srgbClr val="0070C0"/>
              </a:solidFill>
            </a:endParaRPr>
          </a:p>
          <a:p>
            <a:pPr marL="0" indent="0"/>
            <a:endParaRPr lang="ru-RU" altLang="ru-RU" dirty="0" smtClean="0"/>
          </a:p>
        </p:txBody>
      </p:sp>
      <p:pic>
        <p:nvPicPr>
          <p:cNvPr id="6146" name="Picture 2" descr="C:\Users\СГМУ\Downloads\20-10-2023_17-27-54\image-20-10-23-05-21-1.hei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15312" r="8897" b="15493"/>
          <a:stretch/>
        </p:blipFill>
        <p:spPr bwMode="auto">
          <a:xfrm>
            <a:off x="5784273" y="1424880"/>
            <a:ext cx="2854035" cy="2579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60818" y="4013131"/>
            <a:ext cx="39831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70C0"/>
                </a:solidFill>
              </a:rPr>
              <a:t>Спектрофотометр</a:t>
            </a:r>
            <a:r>
              <a:rPr lang="en-US" altLang="ru-RU" sz="2400" b="1" dirty="0">
                <a:solidFill>
                  <a:srgbClr val="0070C0"/>
                </a:solidFill>
              </a:rPr>
              <a:t> Micro Spectrophotometer Nano-500 </a:t>
            </a:r>
            <a:r>
              <a:rPr lang="en-US" altLang="ru-RU" sz="1600" b="1" dirty="0">
                <a:solidFill>
                  <a:srgbClr val="0070C0"/>
                </a:solidFill>
              </a:rPr>
              <a:t>(</a:t>
            </a:r>
            <a:r>
              <a:rPr lang="en-US" altLang="ru-RU" sz="1600" b="1" dirty="0" err="1">
                <a:solidFill>
                  <a:srgbClr val="0070C0"/>
                </a:solidFill>
              </a:rPr>
              <a:t>Allsheng</a:t>
            </a:r>
            <a:r>
              <a:rPr lang="en-US" altLang="ru-RU" sz="1600" b="1" dirty="0">
                <a:solidFill>
                  <a:srgbClr val="0070C0"/>
                </a:solidFill>
              </a:rPr>
              <a:t>, </a:t>
            </a:r>
            <a:r>
              <a:rPr lang="ru-RU" altLang="ru-RU" sz="1600" b="1" dirty="0">
                <a:solidFill>
                  <a:srgbClr val="0070C0"/>
                </a:solidFill>
              </a:rPr>
              <a:t>Китай, 2023 г. </a:t>
            </a:r>
            <a:r>
              <a:rPr lang="en-US" altLang="ru-RU" sz="1600" b="1" dirty="0">
                <a:solidFill>
                  <a:srgbClr val="0070C0"/>
                </a:solidFill>
              </a:rPr>
              <a:t>)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824" y="86844"/>
            <a:ext cx="983451" cy="9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5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623" y="5217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>
                <a:latin typeface="Calibri Light" panose="020F0302020204030204" pitchFamily="34" charset="0"/>
              </a:rPr>
              <a:t>Лабораторный комплекс ЦНИЛ</a:t>
            </a:r>
            <a:br>
              <a:rPr lang="ru-RU" altLang="ru-RU" sz="2400" b="1" dirty="0">
                <a:latin typeface="Calibri Light" panose="020F0302020204030204" pitchFamily="34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3435" y="798775"/>
            <a:ext cx="1978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a typeface="Microsoft YaHei"/>
              </a:rPr>
              <a:t>Готов </a:t>
            </a:r>
            <a:r>
              <a:rPr lang="ru-RU" sz="2400" b="1" dirty="0" smtClean="0">
                <a:solidFill>
                  <a:srgbClr val="002060"/>
                </a:solidFill>
                <a:ea typeface="Microsoft YaHei"/>
              </a:rPr>
              <a:t>оказать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Google Shape;161;p23"/>
          <p:cNvSpPr txBox="1"/>
          <p:nvPr/>
        </p:nvSpPr>
        <p:spPr>
          <a:xfrm>
            <a:off x="293435" y="1593829"/>
            <a:ext cx="8243888" cy="299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-RU" sz="1800" kern="0" dirty="0">
                <a:solidFill>
                  <a:srgbClr val="263857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ru-RU" sz="1800" kern="0" dirty="0" smtClean="0">
                <a:solidFill>
                  <a:srgbClr val="263857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консультации </a:t>
            </a:r>
            <a:r>
              <a:rPr lang="ru-RU" sz="1800" kern="0" dirty="0">
                <a:solidFill>
                  <a:srgbClr val="263857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по забору материала</a:t>
            </a:r>
          </a:p>
          <a:p>
            <a:pPr defTabSz="914400">
              <a:buClr>
                <a:srgbClr val="000000"/>
              </a:buClr>
              <a:buFont typeface="Arial"/>
              <a:buNone/>
            </a:pPr>
            <a:endParaRPr lang="ru-RU" sz="1800" kern="0" dirty="0" smtClean="0">
              <a:solidFill>
                <a:srgbClr val="263857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-RU" sz="1800" kern="0" dirty="0" smtClean="0">
                <a:solidFill>
                  <a:srgbClr val="263857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консультации </a:t>
            </a:r>
            <a:r>
              <a:rPr lang="ru-RU" sz="1800" kern="0" dirty="0">
                <a:solidFill>
                  <a:srgbClr val="263857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по выбору методик и реагентов</a:t>
            </a:r>
          </a:p>
          <a:p>
            <a:pPr defTabSz="914400">
              <a:buClr>
                <a:srgbClr val="000000"/>
              </a:buClr>
              <a:buFont typeface="Arial"/>
              <a:buNone/>
            </a:pPr>
            <a:endParaRPr lang="ru-RU" sz="1800" kern="0" dirty="0" smtClean="0">
              <a:solidFill>
                <a:srgbClr val="263857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-RU" sz="1800" kern="0" dirty="0" smtClean="0">
                <a:solidFill>
                  <a:srgbClr val="263857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консультации </a:t>
            </a:r>
            <a:r>
              <a:rPr lang="ru-RU" sz="1800" kern="0" dirty="0">
                <a:solidFill>
                  <a:srgbClr val="263857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по биологическим маркерам</a:t>
            </a:r>
          </a:p>
          <a:p>
            <a:pPr marL="342900" indent="-342900" defTabSz="914400"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ru-RU" sz="1800" kern="0" dirty="0">
              <a:solidFill>
                <a:srgbClr val="263857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-RU" sz="1800" kern="0" dirty="0" smtClean="0">
                <a:solidFill>
                  <a:srgbClr val="263857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консультации </a:t>
            </a:r>
            <a:r>
              <a:rPr lang="ru-RU" sz="1800" kern="0" dirty="0">
                <a:solidFill>
                  <a:srgbClr val="263857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по планированию исследований</a:t>
            </a:r>
          </a:p>
          <a:p>
            <a:pPr marL="342900" indent="-342900" defTabSz="914400"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ru-RU" sz="1800" kern="0" dirty="0">
              <a:solidFill>
                <a:srgbClr val="263857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-RU" sz="1800" kern="0" dirty="0" smtClean="0">
                <a:solidFill>
                  <a:srgbClr val="263857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консультации </a:t>
            </a:r>
            <a:r>
              <a:rPr lang="ru-RU" sz="1800" kern="0" dirty="0">
                <a:solidFill>
                  <a:srgbClr val="263857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по статистической обработке данных</a:t>
            </a:r>
          </a:p>
          <a:p>
            <a:pPr defTabSz="914400">
              <a:buClr>
                <a:srgbClr val="000000"/>
              </a:buClr>
              <a:buFont typeface="Arial"/>
              <a:buNone/>
            </a:pPr>
            <a:endParaRPr lang="ru-RU" sz="1600" kern="0" dirty="0">
              <a:solidFill>
                <a:srgbClr val="263857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483;p43"/>
          <p:cNvSpPr/>
          <p:nvPr/>
        </p:nvSpPr>
        <p:spPr>
          <a:xfrm>
            <a:off x="293435" y="1708570"/>
            <a:ext cx="282900" cy="2829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" name="Google Shape;483;p43"/>
          <p:cNvSpPr/>
          <p:nvPr/>
        </p:nvSpPr>
        <p:spPr>
          <a:xfrm>
            <a:off x="293435" y="2768336"/>
            <a:ext cx="282900" cy="2829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" name="Google Shape;494;p43"/>
          <p:cNvSpPr/>
          <p:nvPr/>
        </p:nvSpPr>
        <p:spPr>
          <a:xfrm>
            <a:off x="293435" y="2238453"/>
            <a:ext cx="282900" cy="2829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" name="Google Shape;494;p43"/>
          <p:cNvSpPr/>
          <p:nvPr/>
        </p:nvSpPr>
        <p:spPr>
          <a:xfrm>
            <a:off x="293435" y="3397800"/>
            <a:ext cx="282900" cy="2829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" name="Google Shape;483;p43"/>
          <p:cNvSpPr/>
          <p:nvPr/>
        </p:nvSpPr>
        <p:spPr>
          <a:xfrm>
            <a:off x="293435" y="3885814"/>
            <a:ext cx="282900" cy="2829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418943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800" b="1" dirty="0">
                <a:latin typeface="Calibri Light" panose="020F0302020204030204" pitchFamily="34" charset="0"/>
              </a:rPr>
              <a:t>Лабораторный комплекс ЦНИЛ</a:t>
            </a:r>
            <a:br>
              <a:rPr lang="ru-RU" altLang="ru-RU" sz="2800" b="1" dirty="0">
                <a:latin typeface="Calibri Light" panose="020F0302020204030204" pitchFamily="34" charset="0"/>
              </a:rPr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85079" y="1769929"/>
            <a:ext cx="613756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163000, Архангельск, пр. Троицкий, 51,</a:t>
            </a:r>
          </a:p>
          <a:p>
            <a:pPr algn="ctr"/>
            <a:r>
              <a:rPr lang="ru-RU" sz="2000" b="1" dirty="0" err="1">
                <a:solidFill>
                  <a:srgbClr val="0070C0"/>
                </a:solidFill>
              </a:rPr>
              <a:t>каб</a:t>
            </a:r>
            <a:r>
              <a:rPr lang="ru-RU" sz="2000" b="1" dirty="0">
                <a:solidFill>
                  <a:srgbClr val="0070C0"/>
                </a:solidFill>
              </a:rPr>
              <a:t>. 1389, </a:t>
            </a:r>
            <a:r>
              <a:rPr lang="ru-RU" sz="2000" b="1" dirty="0" err="1">
                <a:solidFill>
                  <a:srgbClr val="0070C0"/>
                </a:solidFill>
              </a:rPr>
              <a:t>каб</a:t>
            </a:r>
            <a:r>
              <a:rPr lang="ru-RU" sz="2000" b="1" dirty="0">
                <a:solidFill>
                  <a:srgbClr val="0070C0"/>
                </a:solidFill>
              </a:rPr>
              <a:t>. 1390      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Часы работы: понедельник-пятница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9.00-17.00</a:t>
            </a:r>
          </a:p>
          <a:p>
            <a:pPr algn="ctr"/>
            <a:r>
              <a:rPr lang="ru-RU" b="1" dirty="0"/>
              <a:t>Консультации для сотрудников, соискателей планирующих выполнять научные исследования проводятся по Пятницам с 14.15-15.15 </a:t>
            </a:r>
            <a:r>
              <a:rPr lang="ru-RU" b="1" dirty="0" err="1"/>
              <a:t>каб</a:t>
            </a:r>
            <a:r>
              <a:rPr lang="ru-RU" b="1" dirty="0"/>
              <a:t> 1389 по предварительной записи  </a:t>
            </a:r>
            <a:r>
              <a:rPr lang="ru-RU" b="1" dirty="0" err="1"/>
              <a:t>email</a:t>
            </a:r>
            <a:r>
              <a:rPr lang="ru-RU" b="1" dirty="0"/>
              <a:t>: </a:t>
            </a:r>
            <a:r>
              <a:rPr lang="ru-RU" b="1" i="1" dirty="0"/>
              <a:t>cnil@nsmu.ru</a:t>
            </a:r>
            <a:r>
              <a:rPr lang="ru-RU" sz="2000" b="1" dirty="0">
                <a:solidFill>
                  <a:srgbClr val="0070C0"/>
                </a:solidFill>
              </a:rPr>
              <a:t/>
            </a:r>
            <a:br>
              <a:rPr lang="ru-RU" sz="2000" b="1" dirty="0">
                <a:solidFill>
                  <a:srgbClr val="0070C0"/>
                </a:solidFill>
              </a:rPr>
            </a:br>
            <a:endParaRPr lang="ru-RU" sz="2000" b="1" dirty="0">
              <a:solidFill>
                <a:srgbClr val="0070C0"/>
              </a:solidFill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суббота, воскресенье - выходной 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тел. 28-59-47 (внутр.134); </a:t>
            </a:r>
            <a:r>
              <a:rPr lang="ru-RU" sz="2000" b="1" dirty="0" err="1">
                <a:solidFill>
                  <a:srgbClr val="0070C0"/>
                </a:solidFill>
              </a:rPr>
              <a:t>эл.почта</a:t>
            </a:r>
            <a:r>
              <a:rPr lang="ru-RU" sz="2000" b="1" dirty="0">
                <a:solidFill>
                  <a:srgbClr val="0070C0"/>
                </a:solidFill>
              </a:rPr>
              <a:t>  </a:t>
            </a:r>
            <a:r>
              <a:rPr lang="en-US" sz="2000" b="1" dirty="0" smtClean="0">
                <a:solidFill>
                  <a:srgbClr val="0070C0"/>
                </a:solidFill>
              </a:rPr>
              <a:t>cnil@nsmu.ru</a:t>
            </a:r>
            <a:endParaRPr lang="ru-RU" sz="2000" b="1" dirty="0" smtClean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0327" y="1066800"/>
            <a:ext cx="21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Режим работы</a:t>
            </a:r>
            <a:endParaRPr lang="ru-RU" sz="2400" b="1" dirty="0"/>
          </a:p>
        </p:txBody>
      </p:sp>
      <p:pic>
        <p:nvPicPr>
          <p:cNvPr id="7170" name="Picture 2" descr="C:\Users\СГМУ\Downloads\033f2b53a34d75b9364718e144903fa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050473"/>
            <a:ext cx="2006036" cy="200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28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9305" y="88787"/>
            <a:ext cx="5672662" cy="291687"/>
          </a:xfrm>
        </p:spPr>
        <p:txBody>
          <a:bodyPr>
            <a:noAutofit/>
          </a:bodyPr>
          <a:lstStyle/>
          <a:p>
            <a:r>
              <a:rPr lang="ru-RU" sz="2700" b="1" dirty="0"/>
              <a:t/>
            </a:r>
            <a:br>
              <a:rPr lang="ru-RU" sz="2700" b="1" dirty="0"/>
            </a:b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743" y="1086737"/>
            <a:ext cx="6031879" cy="399821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dirty="0"/>
              <a:t>Автоматические биохимические анализаторы открытого типа – полный спектр биохимических исследований (колориметрический и турбодиметрический методы</a:t>
            </a:r>
            <a:r>
              <a:rPr lang="ru-RU" sz="2400" dirty="0" smtClean="0"/>
              <a:t>)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r>
              <a:rPr lang="ru-RU" sz="2600" b="1" dirty="0">
                <a:solidFill>
                  <a:srgbClr val="0070C0"/>
                </a:solidFill>
              </a:rPr>
              <a:t>Анализатор </a:t>
            </a:r>
            <a:r>
              <a:rPr lang="en-US" sz="2600" b="1" dirty="0">
                <a:solidFill>
                  <a:srgbClr val="0070C0"/>
                </a:solidFill>
              </a:rPr>
              <a:t>Random Access</a:t>
            </a:r>
            <a:r>
              <a:rPr lang="ru-RU" sz="2600" b="1" dirty="0">
                <a:solidFill>
                  <a:srgbClr val="0070C0"/>
                </a:solidFill>
              </a:rPr>
              <a:t> А15 </a:t>
            </a:r>
            <a:endParaRPr lang="ru-RU" sz="26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900" b="1" dirty="0" smtClean="0">
                <a:solidFill>
                  <a:srgbClr val="0070C0"/>
                </a:solidFill>
              </a:rPr>
              <a:t>        (</a:t>
            </a:r>
            <a:r>
              <a:rPr lang="en-US" sz="1900" b="1" dirty="0" err="1">
                <a:solidFill>
                  <a:srgbClr val="0070C0"/>
                </a:solidFill>
              </a:rPr>
              <a:t>Biosystems</a:t>
            </a:r>
            <a:r>
              <a:rPr lang="en-US" sz="1900" b="1" dirty="0">
                <a:solidFill>
                  <a:srgbClr val="0070C0"/>
                </a:solidFill>
              </a:rPr>
              <a:t>, </a:t>
            </a:r>
            <a:r>
              <a:rPr lang="ru-RU" sz="1900" b="1" dirty="0">
                <a:solidFill>
                  <a:srgbClr val="0070C0"/>
                </a:solidFill>
              </a:rPr>
              <a:t>Испания, 2015 г.)</a:t>
            </a:r>
          </a:p>
          <a:p>
            <a:pPr marL="0" indent="0">
              <a:buNone/>
            </a:pPr>
            <a:r>
              <a:rPr lang="ru-RU" altLang="ru-RU" sz="2200" b="1" dirty="0"/>
              <a:t>+ прост в обслуживании и работе</a:t>
            </a:r>
          </a:p>
          <a:p>
            <a:pPr marL="0" indent="0">
              <a:buNone/>
            </a:pPr>
            <a:endParaRPr lang="ru-RU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800" b="1" dirty="0">
              <a:solidFill>
                <a:srgbClr val="0070C0"/>
              </a:solidFill>
            </a:endParaRPr>
          </a:p>
          <a:p>
            <a:r>
              <a:rPr lang="ru-RU" sz="2600" b="1" dirty="0">
                <a:solidFill>
                  <a:srgbClr val="0070C0"/>
                </a:solidFill>
              </a:rPr>
              <a:t>Анализатор </a:t>
            </a:r>
            <a:r>
              <a:rPr lang="en-US" sz="2600" b="1" dirty="0" err="1">
                <a:solidFill>
                  <a:schemeClr val="accent5"/>
                </a:solidFill>
              </a:rPr>
              <a:t>Cormay</a:t>
            </a:r>
            <a:r>
              <a:rPr lang="en-US" sz="2600" b="1" dirty="0">
                <a:solidFill>
                  <a:schemeClr val="accent5"/>
                </a:solidFill>
              </a:rPr>
              <a:t> </a:t>
            </a:r>
            <a:r>
              <a:rPr lang="en-US" sz="2600" b="1" dirty="0">
                <a:solidFill>
                  <a:srgbClr val="0070C0"/>
                </a:solidFill>
              </a:rPr>
              <a:t>ACCENT 200</a:t>
            </a:r>
            <a:r>
              <a:rPr lang="ru-RU" sz="2600" b="1" dirty="0">
                <a:solidFill>
                  <a:srgbClr val="0070C0"/>
                </a:solidFill>
              </a:rPr>
              <a:t> </a:t>
            </a:r>
            <a:endParaRPr lang="ru-RU" sz="26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900" b="1" dirty="0" smtClean="0">
                <a:solidFill>
                  <a:srgbClr val="0070C0"/>
                </a:solidFill>
              </a:rPr>
              <a:t>       </a:t>
            </a:r>
            <a:r>
              <a:rPr lang="en-US" sz="1900" b="1" dirty="0" smtClean="0">
                <a:solidFill>
                  <a:srgbClr val="0070C0"/>
                </a:solidFill>
              </a:rPr>
              <a:t>(</a:t>
            </a:r>
            <a:r>
              <a:rPr lang="en-US" sz="1900" b="1" dirty="0" err="1" smtClean="0">
                <a:solidFill>
                  <a:srgbClr val="0070C0"/>
                </a:solidFill>
              </a:rPr>
              <a:t>Cormay</a:t>
            </a:r>
            <a:r>
              <a:rPr lang="ru-RU" sz="1900" b="1" dirty="0" smtClean="0">
                <a:solidFill>
                  <a:srgbClr val="0070C0"/>
                </a:solidFill>
              </a:rPr>
              <a:t> </a:t>
            </a:r>
            <a:r>
              <a:rPr lang="en-US" sz="1900" b="1" dirty="0" smtClean="0">
                <a:solidFill>
                  <a:srgbClr val="0070C0"/>
                </a:solidFill>
              </a:rPr>
              <a:t>Diagnostics</a:t>
            </a:r>
            <a:r>
              <a:rPr lang="en-US" sz="1900" b="1" dirty="0">
                <a:solidFill>
                  <a:srgbClr val="0070C0"/>
                </a:solidFill>
              </a:rPr>
              <a:t>, </a:t>
            </a:r>
            <a:r>
              <a:rPr lang="ru-RU" sz="1900" b="1" dirty="0">
                <a:solidFill>
                  <a:srgbClr val="0070C0"/>
                </a:solidFill>
              </a:rPr>
              <a:t>Китай, 2023 г.</a:t>
            </a:r>
            <a:r>
              <a:rPr lang="en-US" sz="1900" b="1" dirty="0">
                <a:solidFill>
                  <a:srgbClr val="0070C0"/>
                </a:solidFill>
              </a:rPr>
              <a:t> )</a:t>
            </a:r>
            <a:endParaRPr lang="ru-RU" sz="2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200" b="1" dirty="0"/>
              <a:t>+ более производительный (200 тестов/час)</a:t>
            </a:r>
          </a:p>
          <a:p>
            <a:pPr marL="0" indent="0">
              <a:buNone/>
            </a:pPr>
            <a:r>
              <a:rPr lang="ru-RU" sz="2200" b="1" dirty="0"/>
              <a:t>+ холодильный блок для реагентов на борту </a:t>
            </a:r>
            <a:endParaRPr lang="ru-RU" sz="22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111" y="3210697"/>
            <a:ext cx="2996889" cy="187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111" y="952987"/>
            <a:ext cx="2996889" cy="208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85917" y="149641"/>
            <a:ext cx="4253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a typeface="+mj-ea"/>
                <a:cs typeface="+mj-cs"/>
              </a:rPr>
              <a:t>Биохимические исследования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037" y="58025"/>
            <a:ext cx="911489" cy="91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8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4716" y="2940573"/>
            <a:ext cx="2517743" cy="199822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251222" y="216355"/>
            <a:ext cx="8229600" cy="431006"/>
          </a:xfrm>
        </p:spPr>
        <p:txBody>
          <a:bodyPr/>
          <a:lstStyle/>
          <a:p>
            <a:pPr algn="l" eaLnBrk="1" hangingPunct="1"/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Биохимические исследования - показатели</a:t>
            </a:r>
            <a:endParaRPr lang="ru-RU" alt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Содержимое 2"/>
          <p:cNvSpPr>
            <a:spLocks noGrp="1"/>
          </p:cNvSpPr>
          <p:nvPr>
            <p:ph idx="1"/>
          </p:nvPr>
        </p:nvSpPr>
        <p:spPr>
          <a:xfrm>
            <a:off x="251222" y="951310"/>
            <a:ext cx="8667750" cy="3394472"/>
          </a:xfrm>
        </p:spPr>
        <p:txBody>
          <a:bodyPr/>
          <a:lstStyle/>
          <a:p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Ферменты</a:t>
            </a:r>
            <a:r>
              <a:rPr lang="ru-RU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(а-амилаза, АЛТ, АСТ, г-ГТ, КК, КК-МВ, ЛДГ, липаза, ХЭ, ЩФ)</a:t>
            </a:r>
          </a:p>
          <a:p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Субстраты </a:t>
            </a:r>
            <a:r>
              <a:rPr lang="ru-RU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(альбумин, белок общий, билирубин общий и прямой, глюкоза, </a:t>
            </a:r>
            <a:r>
              <a:rPr lang="ru-RU" altLang="ru-RU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креатинин</a:t>
            </a:r>
            <a:r>
              <a:rPr lang="ru-RU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лактат</a:t>
            </a:r>
            <a:r>
              <a:rPr lang="ru-RU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мочевая кислота, мочевина)</a:t>
            </a:r>
          </a:p>
          <a:p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Липиды </a:t>
            </a:r>
            <a:r>
              <a:rPr lang="ru-RU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(ТГ, холестерин, ЛПВП, ЛПНП, НЖК)</a:t>
            </a:r>
          </a:p>
          <a:p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Макро и микроэлементы </a:t>
            </a:r>
            <a:r>
              <a:rPr lang="ru-RU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(железо, кальций общий,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магний, медь, фосфор, цинк)</a:t>
            </a:r>
          </a:p>
          <a:p>
            <a:pPr eaLnBrk="1" hangingPunct="1"/>
            <a:endParaRPr lang="ru-RU" altLang="ru-RU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539" y="56587"/>
            <a:ext cx="983451" cy="9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0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51222" y="195263"/>
            <a:ext cx="8229600" cy="421481"/>
          </a:xfrm>
        </p:spPr>
        <p:txBody>
          <a:bodyPr/>
          <a:lstStyle/>
          <a:p>
            <a:pPr algn="l"/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Биохимические исследования - показатели</a:t>
            </a: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251223" y="897731"/>
            <a:ext cx="5292328" cy="3967163"/>
          </a:xfrm>
        </p:spPr>
        <p:txBody>
          <a:bodyPr>
            <a:normAutofit lnSpcReduction="10000"/>
          </a:bodyPr>
          <a:lstStyle/>
          <a:p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антиоксидантный статус</a:t>
            </a:r>
          </a:p>
          <a:p>
            <a:r>
              <a:rPr lang="ru-RU" altLang="ru-RU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антистрептолизин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</a:t>
            </a:r>
          </a:p>
          <a:p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АПО-белки (</a:t>
            </a:r>
            <a:r>
              <a:rPr lang="ru-RU" altLang="ru-RU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аполипопротеин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А1, В)</a:t>
            </a:r>
          </a:p>
          <a:p>
            <a:r>
              <a:rPr lang="ru-RU" altLang="ru-RU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гликогемоглобин</a:t>
            </a:r>
            <a:endParaRPr lang="ru-RU" alt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иммуноглобулины (А,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G, M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Е)</a:t>
            </a:r>
            <a:endParaRPr lang="en-US" alt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микроальбумин</a:t>
            </a:r>
            <a:endParaRPr lang="ru-RU" alt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ревматоидный фактор</a:t>
            </a:r>
          </a:p>
          <a:p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С-реактивный белок (в том числе высокочувствительный)</a:t>
            </a:r>
          </a:p>
          <a:p>
            <a:r>
              <a:rPr lang="ru-RU" altLang="ru-RU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ферритин</a:t>
            </a:r>
            <a:endParaRPr lang="ru-RU" alt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трансферрин</a:t>
            </a:r>
            <a:endParaRPr lang="ru-RU" alt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С3, С4 компоненты комплемента</a:t>
            </a:r>
          </a:p>
          <a:p>
            <a:endParaRPr lang="ru-RU" altLang="ru-RU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018" y="1221600"/>
            <a:ext cx="4325703" cy="299542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096" y="80452"/>
            <a:ext cx="983451" cy="9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2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7" y="295422"/>
            <a:ext cx="7886700" cy="32824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Биохимические исследования</a:t>
            </a:r>
            <a:r>
              <a:rPr lang="ru-RU" sz="24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</a:br>
            <a:endParaRPr lang="ru-RU" sz="27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814" y="802100"/>
            <a:ext cx="6382805" cy="43322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altLang="ru-RU" sz="2400" b="1" dirty="0">
                <a:solidFill>
                  <a:schemeClr val="accent5"/>
                </a:solidFill>
                <a:ea typeface="Microsoft YaHei"/>
              </a:rPr>
              <a:t>Анализатор электролитов </a:t>
            </a:r>
            <a:endParaRPr lang="ru-RU" altLang="ru-RU" sz="2400" b="1" dirty="0" smtClean="0">
              <a:solidFill>
                <a:schemeClr val="accent5"/>
              </a:solidFill>
              <a:ea typeface="Microsoft YaHei"/>
            </a:endParaRPr>
          </a:p>
          <a:p>
            <a:r>
              <a:rPr lang="en-US" altLang="ru-RU" sz="2400" b="1" dirty="0" smtClean="0">
                <a:solidFill>
                  <a:schemeClr val="accent5"/>
                </a:solidFill>
                <a:ea typeface="Microsoft YaHei"/>
              </a:rPr>
              <a:t>EASYLYTE </a:t>
            </a:r>
            <a:r>
              <a:rPr lang="en-US" altLang="ru-RU" sz="2400" b="1" dirty="0">
                <a:solidFill>
                  <a:schemeClr val="accent5"/>
                </a:solidFill>
                <a:ea typeface="Microsoft YaHei"/>
              </a:rPr>
              <a:t>CALCIUM Na/K/Ca/pH </a:t>
            </a:r>
            <a:r>
              <a:rPr lang="en-US" altLang="ru-RU" sz="2000" dirty="0">
                <a:solidFill>
                  <a:schemeClr val="accent5"/>
                </a:solidFill>
                <a:ea typeface="Microsoft YaHei"/>
              </a:rPr>
              <a:t>(</a:t>
            </a:r>
            <a:r>
              <a:rPr lang="en-US" altLang="ru-RU" sz="2000" dirty="0" err="1">
                <a:solidFill>
                  <a:schemeClr val="accent5"/>
                </a:solidFill>
                <a:ea typeface="Microsoft YaHei"/>
              </a:rPr>
              <a:t>Medica</a:t>
            </a:r>
            <a:r>
              <a:rPr lang="en-US" altLang="ru-RU" sz="2000" dirty="0">
                <a:solidFill>
                  <a:schemeClr val="accent5"/>
                </a:solidFill>
                <a:ea typeface="Microsoft YaHei"/>
              </a:rPr>
              <a:t> Corp., </a:t>
            </a:r>
            <a:r>
              <a:rPr lang="ru-RU" altLang="ru-RU" sz="2000" dirty="0">
                <a:solidFill>
                  <a:schemeClr val="accent5"/>
                </a:solidFill>
                <a:ea typeface="Microsoft YaHei"/>
              </a:rPr>
              <a:t>США, 2017) </a:t>
            </a:r>
            <a:endParaRPr lang="ru-RU" altLang="ru-RU" sz="2000" dirty="0" smtClean="0">
              <a:solidFill>
                <a:schemeClr val="accent5"/>
              </a:solidFill>
              <a:ea typeface="Microsoft YaHei"/>
            </a:endParaRPr>
          </a:p>
          <a:p>
            <a:pPr>
              <a:buNone/>
              <a:defRPr/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Исследуемый материал: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altLang="ru-RU" sz="2400" b="1" dirty="0" smtClean="0">
                <a:solidFill>
                  <a:srgbClr val="0070C0"/>
                </a:solidFill>
              </a:rPr>
              <a:t>- сыворотка</a:t>
            </a:r>
            <a:endParaRPr lang="ru-RU" altLang="ru-RU" sz="2400" b="1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altLang="ru-RU" sz="2400" b="1" dirty="0" smtClean="0">
                <a:solidFill>
                  <a:srgbClr val="0070C0"/>
                </a:solidFill>
              </a:rPr>
              <a:t>- цельная </a:t>
            </a:r>
            <a:r>
              <a:rPr lang="ru-RU" altLang="ru-RU" sz="2400" b="1" dirty="0">
                <a:solidFill>
                  <a:srgbClr val="0070C0"/>
                </a:solidFill>
              </a:rPr>
              <a:t>кровь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altLang="ru-RU" sz="2400" b="1" dirty="0" smtClean="0">
                <a:solidFill>
                  <a:srgbClr val="0070C0"/>
                </a:solidFill>
              </a:rPr>
              <a:t>- моча</a:t>
            </a:r>
            <a:endParaRPr lang="ru-RU" altLang="ru-RU" sz="2400" b="1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altLang="ru-RU" sz="2400" b="1" dirty="0" smtClean="0">
                <a:solidFill>
                  <a:srgbClr val="0070C0"/>
                </a:solidFill>
              </a:rPr>
              <a:t>- слюна</a:t>
            </a:r>
            <a:endParaRPr lang="ru-RU" altLang="ru-RU" sz="2400" b="1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/>
              <a:t>Определяемые </a:t>
            </a:r>
            <a:r>
              <a:rPr lang="ru-RU" sz="2000" b="1" dirty="0"/>
              <a:t>параметры</a:t>
            </a:r>
            <a:r>
              <a:rPr lang="ru-RU" sz="2000" b="1" dirty="0" smtClean="0"/>
              <a:t>:</a:t>
            </a: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-</a:t>
            </a:r>
            <a:r>
              <a:rPr lang="ru-RU" sz="2400" dirty="0" smtClean="0"/>
              <a:t> </a:t>
            </a:r>
            <a:r>
              <a:rPr lang="ru-RU" sz="2400" b="1" dirty="0">
                <a:solidFill>
                  <a:srgbClr val="0070C0"/>
                </a:solidFill>
              </a:rPr>
              <a:t>Натрий </a:t>
            </a:r>
            <a:r>
              <a:rPr lang="ru-RU" sz="2400" b="1" dirty="0" err="1">
                <a:solidFill>
                  <a:srgbClr val="0070C0"/>
                </a:solidFill>
              </a:rPr>
              <a:t>Na</a:t>
            </a:r>
            <a:r>
              <a:rPr lang="ru-RU" sz="2400" b="1" dirty="0">
                <a:solidFill>
                  <a:srgbClr val="0070C0"/>
                </a:solidFill>
              </a:rPr>
              <a:t>+,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70C0"/>
                </a:solidFill>
              </a:rPr>
              <a:t>- Калий K+,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70C0"/>
                </a:solidFill>
              </a:rPr>
              <a:t>- Ионизированный кальций </a:t>
            </a:r>
            <a:r>
              <a:rPr lang="ru-RU" sz="2400" b="1" dirty="0" err="1">
                <a:solidFill>
                  <a:srgbClr val="0070C0"/>
                </a:solidFill>
              </a:rPr>
              <a:t>Ca</a:t>
            </a:r>
            <a:r>
              <a:rPr lang="ru-RU" sz="2400" b="1" dirty="0">
                <a:solidFill>
                  <a:srgbClr val="0070C0"/>
                </a:solidFill>
              </a:rPr>
              <a:t>++,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70C0"/>
                </a:solidFill>
              </a:rPr>
              <a:t>- рН</a:t>
            </a:r>
          </a:p>
          <a:p>
            <a:pPr marL="0" indent="0">
              <a:buNone/>
            </a:pPr>
            <a:endParaRPr lang="ru-RU" sz="1800" dirty="0">
              <a:solidFill>
                <a:schemeClr val="accent5"/>
              </a:solidFill>
            </a:endParaRPr>
          </a:p>
          <a:p>
            <a:endParaRPr lang="ru-RU" sz="1800" dirty="0">
              <a:solidFill>
                <a:schemeClr val="accent5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513" y="970898"/>
            <a:ext cx="2506406" cy="3407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782" y="61276"/>
            <a:ext cx="983451" cy="9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9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00482" y="-138647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/>
              </a:rPr>
              <a:t>Общий анализ мочи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26" y="1459317"/>
            <a:ext cx="4350329" cy="9460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4472C4"/>
                </a:solidFill>
              </a:rPr>
              <a:t>Полуавтоматический </a:t>
            </a:r>
            <a:r>
              <a:rPr lang="ru-RU" sz="2400" b="1" dirty="0">
                <a:solidFill>
                  <a:srgbClr val="4472C4"/>
                </a:solidFill>
              </a:rPr>
              <a:t>анализатор мочи DIRUI H-100 </a:t>
            </a:r>
            <a:r>
              <a:rPr lang="ru-RU" sz="2000" b="1" dirty="0">
                <a:solidFill>
                  <a:srgbClr val="4472C4"/>
                </a:solidFill>
              </a:rPr>
              <a:t>(</a:t>
            </a:r>
            <a:r>
              <a:rPr lang="en-US" sz="2000" dirty="0">
                <a:solidFill>
                  <a:srgbClr val="4472C4"/>
                </a:solidFill>
              </a:rPr>
              <a:t>DIRUI Industrial Co, </a:t>
            </a:r>
            <a:r>
              <a:rPr lang="en-US" sz="2000" dirty="0" smtClean="0">
                <a:solidFill>
                  <a:srgbClr val="4472C4"/>
                </a:solidFill>
              </a:rPr>
              <a:t>Ltd</a:t>
            </a:r>
            <a:r>
              <a:rPr lang="ru-RU" sz="2000" dirty="0" smtClean="0">
                <a:solidFill>
                  <a:srgbClr val="4472C4"/>
                </a:solidFill>
              </a:rPr>
              <a:t>, </a:t>
            </a:r>
            <a:r>
              <a:rPr lang="ru-RU" sz="2000" dirty="0">
                <a:solidFill>
                  <a:srgbClr val="4472C4"/>
                </a:solidFill>
              </a:rPr>
              <a:t>Китай, 2023)</a:t>
            </a:r>
            <a:endParaRPr lang="ru-RU" dirty="0"/>
          </a:p>
        </p:txBody>
      </p:sp>
      <p:pic>
        <p:nvPicPr>
          <p:cNvPr id="4" name="Picture 2" descr="C:\Users\СГМУ\Downloads\20-10-2023_17-27-54\image-20-10-23-05-21-6.he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58" y="1196055"/>
            <a:ext cx="3671455" cy="2753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572851"/>
            <a:ext cx="50222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Доступно </a:t>
            </a:r>
            <a:r>
              <a:rPr lang="ru-RU" sz="2000" dirty="0"/>
              <a:t>определение 14 параметров мочи и расчетное соотношение альбумина к </a:t>
            </a:r>
            <a:r>
              <a:rPr lang="ru-RU" sz="2000" dirty="0" err="1" smtClean="0"/>
              <a:t>креатинину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537" y="39236"/>
            <a:ext cx="983451" cy="9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0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7766" y="617910"/>
            <a:ext cx="2808312" cy="439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255985" y="195263"/>
            <a:ext cx="8229600" cy="515541"/>
          </a:xfrm>
        </p:spPr>
        <p:txBody>
          <a:bodyPr/>
          <a:lstStyle/>
          <a:p>
            <a:pPr algn="l"/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анализ мочи – определяемые показатели</a:t>
            </a:r>
            <a:endParaRPr lang="ru-RU" altLang="ru-RU" sz="2400" dirty="0">
              <a:solidFill>
                <a:srgbClr val="002060"/>
              </a:solidFill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255985" y="844154"/>
            <a:ext cx="41148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dirty="0" err="1">
                <a:solidFill>
                  <a:srgbClr val="0070C0"/>
                </a:solidFill>
                <a:latin typeface="Arial" panose="020B0604020202020204" pitchFamily="34" charset="0"/>
              </a:rPr>
              <a:t>уробилиноген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(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UBG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билирубин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BIL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кетоны (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KET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dirty="0" err="1">
                <a:solidFill>
                  <a:srgbClr val="0070C0"/>
                </a:solidFill>
                <a:latin typeface="Arial" panose="020B0604020202020204" pitchFamily="34" charset="0"/>
              </a:rPr>
              <a:t>креатинин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CRE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кровь (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BLD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белок (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PRO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dirty="0" err="1">
                <a:solidFill>
                  <a:srgbClr val="0070C0"/>
                </a:solidFill>
                <a:latin typeface="Arial" panose="020B0604020202020204" pitchFamily="34" charset="0"/>
              </a:rPr>
              <a:t>микроальбумин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(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MALB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нитриты (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NIT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лейкоциты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LEU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глюкоза (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GLU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кальций (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Ca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аскорбиновая кислота (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VC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удельный вес (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SG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pH</a:t>
            </a:r>
            <a:endParaRPr lang="ru-RU" altLang="ru-RU" sz="18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ru-RU" altLang="ru-RU" sz="1800" dirty="0">
              <a:latin typeface="Arial" panose="020B0604020202020204" pitchFamily="34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6006" y="2463738"/>
            <a:ext cx="2700300" cy="289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891" y="44876"/>
            <a:ext cx="721147" cy="72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216" y="70337"/>
            <a:ext cx="848707" cy="8513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54" y="-42202"/>
            <a:ext cx="3377453" cy="806547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002060"/>
                </a:solidFill>
                <a:latin typeface="+mn-lt"/>
              </a:rPr>
              <a:t>Общий анализ крови</a:t>
            </a:r>
            <a:endParaRPr lang="ru-RU" sz="27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4141" y="2912090"/>
            <a:ext cx="3723249" cy="1891524"/>
          </a:xfrm>
        </p:spPr>
        <p:txBody>
          <a:bodyPr>
            <a:normAutofit fontScale="77500" lnSpcReduction="20000"/>
          </a:bodyPr>
          <a:lstStyle/>
          <a:p>
            <a:endParaRPr lang="ru-RU" sz="1800" dirty="0" smtClean="0">
              <a:solidFill>
                <a:schemeClr val="accent5"/>
              </a:solidFill>
            </a:endParaRPr>
          </a:p>
          <a:p>
            <a:r>
              <a:rPr lang="ru-RU" sz="2400" b="1" dirty="0" smtClean="0">
                <a:solidFill>
                  <a:schemeClr val="accent5"/>
                </a:solidFill>
              </a:rPr>
              <a:t>Автоматический </a:t>
            </a:r>
            <a:r>
              <a:rPr lang="ru-RU" sz="2400" b="1" dirty="0">
                <a:solidFill>
                  <a:schemeClr val="accent5"/>
                </a:solidFill>
              </a:rPr>
              <a:t>гематологический анализатор </a:t>
            </a:r>
            <a:r>
              <a:rPr lang="en-US" sz="2400" b="1" dirty="0">
                <a:solidFill>
                  <a:schemeClr val="accent5"/>
                </a:solidFill>
              </a:rPr>
              <a:t>Medonic M20 </a:t>
            </a:r>
            <a:endParaRPr lang="ru-RU" sz="2400" b="1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accent5"/>
                </a:solidFill>
              </a:rPr>
              <a:t> </a:t>
            </a:r>
            <a:r>
              <a:rPr lang="ru-RU" sz="2200" dirty="0" smtClean="0">
                <a:solidFill>
                  <a:schemeClr val="accent5"/>
                </a:solidFill>
              </a:rPr>
              <a:t>(</a:t>
            </a:r>
            <a:r>
              <a:rPr lang="en-US" sz="2200" dirty="0">
                <a:solidFill>
                  <a:schemeClr val="accent5"/>
                </a:solidFill>
              </a:rPr>
              <a:t>Boule Medical AB</a:t>
            </a:r>
            <a:r>
              <a:rPr lang="ru-RU" sz="2200" dirty="0">
                <a:solidFill>
                  <a:schemeClr val="accent5"/>
                </a:solidFill>
              </a:rPr>
              <a:t>, Швеция, 2023 г.)</a:t>
            </a:r>
            <a:r>
              <a:rPr lang="ru-RU" sz="1700" dirty="0"/>
              <a:t>  </a:t>
            </a:r>
            <a:endParaRPr lang="ru-RU" sz="1700" dirty="0" smtClean="0"/>
          </a:p>
          <a:p>
            <a:pPr marL="0" indent="0">
              <a:buNone/>
            </a:pPr>
            <a:r>
              <a:rPr lang="ru-RU" sz="1900" dirty="0" smtClean="0"/>
              <a:t>3</a:t>
            </a:r>
            <a:r>
              <a:rPr lang="en-US" sz="1900" dirty="0" smtClean="0"/>
              <a:t> </a:t>
            </a:r>
            <a:r>
              <a:rPr lang="en-US" sz="1900" dirty="0"/>
              <a:t>DIFF  </a:t>
            </a:r>
            <a:r>
              <a:rPr lang="ru-RU" sz="1900" dirty="0"/>
              <a:t>анализатор, количество измеряемых параметров – </a:t>
            </a:r>
            <a:r>
              <a:rPr lang="ru-RU" sz="1900" dirty="0" smtClean="0"/>
              <a:t>20,</a:t>
            </a:r>
            <a:r>
              <a:rPr lang="ru-RU" altLang="ru-RU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подача проб в ручном режиме</a:t>
            </a:r>
            <a:endParaRPr lang="ru-RU" sz="19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575776"/>
            <a:ext cx="5347854" cy="1967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4472C4"/>
                </a:solidFill>
              </a:rPr>
              <a:t>Автоматический гематологический анализатор </a:t>
            </a:r>
            <a:r>
              <a:rPr lang="ru-RU" sz="2400" b="1" dirty="0" err="1">
                <a:solidFill>
                  <a:srgbClr val="4472C4"/>
                </a:solidFill>
              </a:rPr>
              <a:t>Sysmex</a:t>
            </a:r>
            <a:r>
              <a:rPr lang="ru-RU" sz="2400" b="1" dirty="0">
                <a:solidFill>
                  <a:srgbClr val="4472C4"/>
                </a:solidFill>
              </a:rPr>
              <a:t> xs1000i </a:t>
            </a:r>
            <a:endParaRPr lang="ru-RU" sz="2400" b="1" dirty="0" smtClean="0">
              <a:solidFill>
                <a:srgbClr val="4472C4"/>
              </a:solidFill>
            </a:endParaRPr>
          </a:p>
          <a:p>
            <a:pPr lvl="0">
              <a:lnSpc>
                <a:spcPct val="90000"/>
              </a:lnSpc>
              <a:spcBef>
                <a:spcPts val="750"/>
              </a:spcBef>
            </a:pPr>
            <a:r>
              <a:rPr lang="ru-RU" sz="2000" dirty="0" smtClean="0">
                <a:solidFill>
                  <a:srgbClr val="4472C4"/>
                </a:solidFill>
              </a:rPr>
              <a:t> (</a:t>
            </a:r>
            <a:r>
              <a:rPr lang="ru-RU" sz="2000" dirty="0" err="1" smtClean="0">
                <a:solidFill>
                  <a:srgbClr val="4472C4"/>
                </a:solidFill>
              </a:rPr>
              <a:t>Sysmex</a:t>
            </a:r>
            <a:r>
              <a:rPr lang="ru-RU" sz="2000" dirty="0" smtClean="0">
                <a:solidFill>
                  <a:srgbClr val="4472C4"/>
                </a:solidFill>
              </a:rPr>
              <a:t> </a:t>
            </a:r>
            <a:r>
              <a:rPr lang="ru-RU" sz="2000" dirty="0" err="1" smtClean="0">
                <a:solidFill>
                  <a:srgbClr val="4472C4"/>
                </a:solidFill>
              </a:rPr>
              <a:t>Corporation</a:t>
            </a:r>
            <a:r>
              <a:rPr lang="ru-RU" sz="2000" dirty="0" smtClean="0">
                <a:solidFill>
                  <a:srgbClr val="4472C4"/>
                </a:solidFill>
              </a:rPr>
              <a:t>, Япония, 2017 г.)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</a:p>
          <a:p>
            <a:pPr>
              <a:defRPr/>
            </a:pPr>
            <a:r>
              <a:rPr lang="ru-RU" sz="1800" dirty="0" smtClean="0">
                <a:solidFill>
                  <a:prstClr val="black"/>
                </a:solidFill>
              </a:rPr>
              <a:t>–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diff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24 параметра, автоматическое перемешивание и подача пробирок, возможность исследования в ручном режиме)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475" y="617979"/>
            <a:ext cx="2091307" cy="2410973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413" y="2505981"/>
            <a:ext cx="3038787" cy="248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498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1280</Words>
  <Application>Microsoft Office PowerPoint</Application>
  <PresentationFormat>Экран (16:9)</PresentationFormat>
  <Paragraphs>170</Paragraphs>
  <Slides>23</Slides>
  <Notes>4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Microsoft YaHei</vt:lpstr>
      <vt:lpstr>Arial</vt:lpstr>
      <vt:lpstr>Barlow</vt:lpstr>
      <vt:lpstr>Calibri</vt:lpstr>
      <vt:lpstr>Calibri Light</vt:lpstr>
      <vt:lpstr>Times New Roman</vt:lpstr>
      <vt:lpstr>Wingdings</vt:lpstr>
      <vt:lpstr>Work Sans</vt:lpstr>
      <vt:lpstr>Тема Office</vt:lpstr>
      <vt:lpstr>ФГБОУ ВО СГМУ (Архангельск) МЗ РФ Центральная научно-исследовательская лаборатория     Лабораторный комплекс ЦНИЛ</vt:lpstr>
      <vt:lpstr>Возможности общеклинических и биохимических методов диагностики</vt:lpstr>
      <vt:lpstr> </vt:lpstr>
      <vt:lpstr>Биохимические исследования - показатели</vt:lpstr>
      <vt:lpstr>Биохимические исследования - показатели</vt:lpstr>
      <vt:lpstr>Биохимические исследования </vt:lpstr>
      <vt:lpstr>Общий анализ мочи</vt:lpstr>
      <vt:lpstr>Общий анализ мочи – определяемые показатели</vt:lpstr>
      <vt:lpstr>Общий анализ крови</vt:lpstr>
      <vt:lpstr>Цитологические исследования </vt:lpstr>
      <vt:lpstr>Исследование мазков на флору – микроскопия окрашенных мазков</vt:lpstr>
      <vt:lpstr>Презентация PowerPoint</vt:lpstr>
      <vt:lpstr> </vt:lpstr>
      <vt:lpstr>Презентация PowerPoint</vt:lpstr>
      <vt:lpstr>Молекулярно-генетические исследования</vt:lpstr>
      <vt:lpstr>Молекулярно-генетические исследования</vt:lpstr>
      <vt:lpstr>Молекулярно-генетические исследования</vt:lpstr>
      <vt:lpstr>Молекулярно-генетические исследования</vt:lpstr>
      <vt:lpstr>Молекулярно-генетические исследования</vt:lpstr>
      <vt:lpstr>                                          https://www.mrcholland.com/products                </vt:lpstr>
      <vt:lpstr>Молекулярно-генетические исследования</vt:lpstr>
      <vt:lpstr>Лабораторный комплекс ЦНИЛ </vt:lpstr>
      <vt:lpstr>Лабораторный комплекс ЦНИЛ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ФГБОУ ВО СГМУ (Архангельск) МЗ РФ Центральная научно-исследовательская лаборатория   Лабораторный комплекс</dc:title>
  <dc:creator>Пользователь</dc:creator>
  <cp:lastModifiedBy>Леонид Леонидович Шагров</cp:lastModifiedBy>
  <cp:revision>46</cp:revision>
  <cp:lastPrinted>2024-03-21T10:58:40Z</cp:lastPrinted>
  <dcterms:created xsi:type="dcterms:W3CDTF">2023-10-23T10:30:35Z</dcterms:created>
  <dcterms:modified xsi:type="dcterms:W3CDTF">2026-04-01T09:29:38Z</dcterms:modified>
</cp:coreProperties>
</file>